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87" r:id="rId2"/>
    <p:sldId id="388" r:id="rId3"/>
    <p:sldId id="389" r:id="rId4"/>
    <p:sldId id="392" r:id="rId5"/>
    <p:sldId id="397" r:id="rId6"/>
    <p:sldId id="393" r:id="rId7"/>
    <p:sldId id="396" r:id="rId8"/>
    <p:sldId id="394" r:id="rId9"/>
    <p:sldId id="399" r:id="rId10"/>
    <p:sldId id="400" r:id="rId11"/>
    <p:sldId id="398" r:id="rId12"/>
    <p:sldId id="38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10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F2EB4-AFF3-4BF3-9177-64CE5837F748}" type="datetimeFigureOut">
              <a:rPr lang="zh-CN" altLang="en-US" smtClean="0"/>
              <a:t>2020/5/6</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EC61D-75B4-4560-9321-7C07F0230FAD}" type="slidenum">
              <a:rPr lang="zh-CN" altLang="en-US" smtClean="0"/>
              <a:t>‹#›</a:t>
            </a:fld>
            <a:endParaRPr lang="zh-CN" altLang="en-US"/>
          </a:p>
        </p:txBody>
      </p:sp>
    </p:spTree>
    <p:extLst>
      <p:ext uri="{BB962C8B-B14F-4D97-AF65-F5344CB8AC3E}">
        <p14:creationId xmlns:p14="http://schemas.microsoft.com/office/powerpoint/2010/main" val="322811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D51CA-3F39-407B-BA0E-90CD59AE9F5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F6E86A5-C130-4C2B-A6E8-F966EE143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BE3C93-CCBB-412C-9DC4-C46C22E17919}"/>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5" name="页脚占位符 4">
            <a:extLst>
              <a:ext uri="{FF2B5EF4-FFF2-40B4-BE49-F238E27FC236}">
                <a16:creationId xmlns:a16="http://schemas.microsoft.com/office/drawing/2014/main" id="{9AB6732F-560F-4261-91DC-9BB0339131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6A1DEC-DE70-46E5-86B0-A73C63D5371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89419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EC490-885F-4330-B270-66F0112A14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F6F81B-E4B5-4300-9B5B-5A0AC195D4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FB6171-4E70-468E-AA91-A8A06D81752D}"/>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5" name="页脚占位符 4">
            <a:extLst>
              <a:ext uri="{FF2B5EF4-FFF2-40B4-BE49-F238E27FC236}">
                <a16:creationId xmlns:a16="http://schemas.microsoft.com/office/drawing/2014/main" id="{842642D3-8654-4CE2-963E-8C123BFDA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1A7E58-A786-4DDB-B26B-87BD7D2A9713}"/>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25745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15B48BB-680B-42BE-A875-147C534C001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F04AA62-0CD4-4FB1-8969-43D431AFFA7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59349A-B38B-4BEA-85FC-166D332A2F55}"/>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5" name="页脚占位符 4">
            <a:extLst>
              <a:ext uri="{FF2B5EF4-FFF2-40B4-BE49-F238E27FC236}">
                <a16:creationId xmlns:a16="http://schemas.microsoft.com/office/drawing/2014/main" id="{CADA41E1-7CFB-4509-852D-FA4C6189A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677908-E4D9-474B-BE51-D08748A7716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7326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98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E242A7-7C32-4498-A592-7CEBA49111A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3F52FC-7835-460A-9891-583589B9F83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0E6603-D33D-468F-B677-B9E8DC2CB395}"/>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5" name="页脚占位符 4">
            <a:extLst>
              <a:ext uri="{FF2B5EF4-FFF2-40B4-BE49-F238E27FC236}">
                <a16:creationId xmlns:a16="http://schemas.microsoft.com/office/drawing/2014/main" id="{33FDB1EB-4E42-450C-935F-BB1ED9DED6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779765-DCE8-44F3-8ED0-097835B7345D}"/>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5214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776EC-0667-45C7-876F-0CB5074CDBE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AE9E22-1667-4356-AA07-2C91A1BE0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CB486CA-F9A0-4413-B777-6C7CEC2F9BE3}"/>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5" name="页脚占位符 4">
            <a:extLst>
              <a:ext uri="{FF2B5EF4-FFF2-40B4-BE49-F238E27FC236}">
                <a16:creationId xmlns:a16="http://schemas.microsoft.com/office/drawing/2014/main" id="{66AC634B-71CF-4EFB-928D-DF5C13E286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F35F40-B1E8-4A69-923C-7CEF72289DE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401781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E0BA5-9A26-481B-9977-E9667C9F70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F83C56-8EBE-48EE-BA17-ADBB3314883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726AED-CFDB-4E56-8A57-5535F33DE3A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9B04E6-8D9F-4A5C-BE7A-42B707B76CA7}"/>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6" name="页脚占位符 5">
            <a:extLst>
              <a:ext uri="{FF2B5EF4-FFF2-40B4-BE49-F238E27FC236}">
                <a16:creationId xmlns:a16="http://schemas.microsoft.com/office/drawing/2014/main" id="{2B72D5AC-41D9-4294-8044-40AD416074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DD1FF5-AE08-466B-9E48-CE7060EBFD8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43134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1E1BA0-7D44-4C92-95DB-13C9A44F1A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757F8AB-022C-4AC3-98D5-239D5C622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7B7BB0-BCF6-4183-8BD4-B9D507AC4F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B8151A-2D02-4BA1-83F1-14A7F4C9F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ABCA4A-02EB-432C-B8E4-6D0BA87CB1C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23AE4FD-836A-4C9C-8D36-6A59EF060EF9}"/>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8" name="页脚占位符 7">
            <a:extLst>
              <a:ext uri="{FF2B5EF4-FFF2-40B4-BE49-F238E27FC236}">
                <a16:creationId xmlns:a16="http://schemas.microsoft.com/office/drawing/2014/main" id="{5DEBBD4A-350E-48AB-8363-6DCD4217ECA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B2614F-4048-48CC-8EAE-DF45A35B724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98282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047E21-D78A-42B4-A2FF-CB13FEC1D17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66018FC-0CDC-4C0B-B321-CBBFE300CD3B}"/>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4" name="页脚占位符 3">
            <a:extLst>
              <a:ext uri="{FF2B5EF4-FFF2-40B4-BE49-F238E27FC236}">
                <a16:creationId xmlns:a16="http://schemas.microsoft.com/office/drawing/2014/main" id="{23DDF7CC-8F2D-4D15-8535-BBFC77EB77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F5B64A0-1BA9-4515-836F-D5D0A0C7D104}"/>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502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4F7D168-4EA7-4D98-9485-2F5663EE06D9}"/>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3" name="页脚占位符 2">
            <a:extLst>
              <a:ext uri="{FF2B5EF4-FFF2-40B4-BE49-F238E27FC236}">
                <a16:creationId xmlns:a16="http://schemas.microsoft.com/office/drawing/2014/main" id="{8DC8C8F6-CE26-4195-AB3A-ED096E5B69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1CCCFAE-8FA8-4DB5-BEEA-3BE94188BE6F}"/>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8278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F45C5-C833-435B-BC71-14180A06528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65ACA0-488F-457C-9F97-D8E925B1E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FA1296-0D69-4949-B85B-481B7B6E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CFD5D0-AE20-424C-AADE-4216C0290F0E}"/>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6" name="页脚占位符 5">
            <a:extLst>
              <a:ext uri="{FF2B5EF4-FFF2-40B4-BE49-F238E27FC236}">
                <a16:creationId xmlns:a16="http://schemas.microsoft.com/office/drawing/2014/main" id="{22D6B38E-1A1C-4DCA-AD31-A88A5F59D8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5A3C82-AC33-40FD-83E9-35042B1735B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55122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318F9D-50BE-49E3-BF68-A78F2E48E1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D7F2E9-86E0-4EF9-85E5-FD17878E4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FED6F7-80CC-4D13-BE26-9AB81AAD4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3229FE-F587-48F4-A1FF-FCE6FEDD8501}"/>
              </a:ext>
            </a:extLst>
          </p:cNvPr>
          <p:cNvSpPr>
            <a:spLocks noGrp="1"/>
          </p:cNvSpPr>
          <p:nvPr>
            <p:ph type="dt" sz="half" idx="10"/>
          </p:nvPr>
        </p:nvSpPr>
        <p:spPr/>
        <p:txBody>
          <a:bodyPr/>
          <a:lstStyle/>
          <a:p>
            <a:fld id="{55316570-2C78-430C-BD25-6592BE6B9619}" type="datetimeFigureOut">
              <a:rPr lang="zh-CN" altLang="en-US" smtClean="0"/>
              <a:t>2020/5/6</a:t>
            </a:fld>
            <a:endParaRPr lang="zh-CN" altLang="en-US"/>
          </a:p>
        </p:txBody>
      </p:sp>
      <p:sp>
        <p:nvSpPr>
          <p:cNvPr id="6" name="页脚占位符 5">
            <a:extLst>
              <a:ext uri="{FF2B5EF4-FFF2-40B4-BE49-F238E27FC236}">
                <a16:creationId xmlns:a16="http://schemas.microsoft.com/office/drawing/2014/main" id="{67F53CE9-1452-4554-8561-8BA613B21B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D44006-A667-4696-B5B0-673E62299AD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04095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F6F3B5D-EA39-4817-8F52-59A14AE42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A4233-8AAA-42D6-BE75-E61788E50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C4378C-9B2E-4581-B63E-334EB7F5B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16570-2C78-430C-BD25-6592BE6B9619}" type="datetimeFigureOut">
              <a:rPr lang="zh-CN" altLang="en-US" smtClean="0"/>
              <a:t>2020/5/6</a:t>
            </a:fld>
            <a:endParaRPr lang="zh-CN" altLang="en-US"/>
          </a:p>
        </p:txBody>
      </p:sp>
      <p:sp>
        <p:nvSpPr>
          <p:cNvPr id="5" name="页脚占位符 4">
            <a:extLst>
              <a:ext uri="{FF2B5EF4-FFF2-40B4-BE49-F238E27FC236}">
                <a16:creationId xmlns:a16="http://schemas.microsoft.com/office/drawing/2014/main" id="{A8195E06-C8F9-4EE6-834A-A4299E454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88A12F-4E67-4C7F-B1AF-B57F70840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774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8.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EC5D141-FB91-4F97-B4FA-4ACAE831F859}"/>
              </a:ext>
            </a:extLst>
          </p:cNvPr>
          <p:cNvSpPr/>
          <p:nvPr/>
        </p:nvSpPr>
        <p:spPr>
          <a:xfrm>
            <a:off x="0" y="2564409"/>
            <a:ext cx="8804031" cy="2455985"/>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038E38C5-9F99-42F1-B18A-7D030ADD4885}"/>
              </a:ext>
            </a:extLst>
          </p:cNvPr>
          <p:cNvSpPr/>
          <p:nvPr/>
        </p:nvSpPr>
        <p:spPr>
          <a:xfrm>
            <a:off x="699646" y="3677884"/>
            <a:ext cx="5388591" cy="572464"/>
          </a:xfrm>
          <a:prstGeom prst="rect">
            <a:avLst/>
          </a:prstGeom>
        </p:spPr>
        <p:txBody>
          <a:bodyPr wrap="none">
            <a:spAutoFit/>
          </a:bodyPr>
          <a:lstStyle/>
          <a:p>
            <a:pPr>
              <a:lnSpc>
                <a:spcPct val="120000"/>
              </a:lnSpc>
            </a:pPr>
            <a:r>
              <a:rPr lang="en-US" altLang="zh-CN" sz="2600" b="1" kern="10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EaglePrint </a:t>
            </a:r>
            <a:r>
              <a:rPr lang="zh-CN" altLang="en-US" sz="26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激</a:t>
            </a:r>
            <a:r>
              <a:rPr lang="zh-CN" altLang="en-US" sz="26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光加工相关的重要概念</a:t>
            </a:r>
            <a:endParaRPr lang="zh-CN" altLang="en-US" sz="2600" b="1" dirty="0">
              <a:solidFill>
                <a:schemeClr val="bg1"/>
              </a:solidFill>
              <a:latin typeface="思源黑体" panose="020B0500000000000000" pitchFamily="34" charset="-122"/>
              <a:ea typeface="思源黑体" panose="020B0500000000000000" pitchFamily="34" charset="-122"/>
            </a:endParaRPr>
          </a:p>
        </p:txBody>
      </p:sp>
      <p:pic>
        <p:nvPicPr>
          <p:cNvPr id="7" name="图片 6">
            <a:extLst>
              <a:ext uri="{FF2B5EF4-FFF2-40B4-BE49-F238E27FC236}">
                <a16:creationId xmlns:a16="http://schemas.microsoft.com/office/drawing/2014/main" id="{3E6F367D-CCDA-42CA-9A4F-C943BD44C6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5167" y="558019"/>
            <a:ext cx="1912115" cy="724185"/>
          </a:xfrm>
          <a:prstGeom prst="rect">
            <a:avLst/>
          </a:prstGeom>
        </p:spPr>
      </p:pic>
      <p:sp>
        <p:nvSpPr>
          <p:cNvPr id="8" name="矩形 7">
            <a:extLst>
              <a:ext uri="{FF2B5EF4-FFF2-40B4-BE49-F238E27FC236}">
                <a16:creationId xmlns:a16="http://schemas.microsoft.com/office/drawing/2014/main" id="{A98DAAB4-FEF6-46A7-8F48-559A9C0210F3}"/>
              </a:ext>
            </a:extLst>
          </p:cNvPr>
          <p:cNvSpPr/>
          <p:nvPr/>
        </p:nvSpPr>
        <p:spPr>
          <a:xfrm>
            <a:off x="699646" y="2803905"/>
            <a:ext cx="2339102" cy="461665"/>
          </a:xfrm>
          <a:prstGeom prst="rect">
            <a:avLst/>
          </a:prstGeom>
        </p:spPr>
        <p:txBody>
          <a:bodyPr wrap="non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鹰华激光小课堂</a:t>
            </a:r>
          </a:p>
        </p:txBody>
      </p:sp>
      <p:cxnSp>
        <p:nvCxnSpPr>
          <p:cNvPr id="10" name="直接连接符 9">
            <a:extLst>
              <a:ext uri="{FF2B5EF4-FFF2-40B4-BE49-F238E27FC236}">
                <a16:creationId xmlns:a16="http://schemas.microsoft.com/office/drawing/2014/main" id="{4B6AC870-4104-4C2F-9B0B-DFC160753283}"/>
              </a:ext>
            </a:extLst>
          </p:cNvPr>
          <p:cNvCxnSpPr/>
          <p:nvPr/>
        </p:nvCxnSpPr>
        <p:spPr>
          <a:xfrm>
            <a:off x="-1403414" y="3394722"/>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33628994-C257-40BB-903E-D30C2859E131}"/>
              </a:ext>
            </a:extLst>
          </p:cNvPr>
          <p:cNvSpPr/>
          <p:nvPr/>
        </p:nvSpPr>
        <p:spPr>
          <a:xfrm>
            <a:off x="4842889" y="3354966"/>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p:cNvPicPr>
          <p:nvPr/>
        </p:nvPicPr>
        <p:blipFill>
          <a:blip r:embed="rId3"/>
          <a:stretch>
            <a:fillRect/>
          </a:stretch>
        </p:blipFill>
        <p:spPr>
          <a:xfrm>
            <a:off x="6120000" y="1731600"/>
            <a:ext cx="5472000" cy="4104000"/>
          </a:xfrm>
          <a:prstGeom prst="rect">
            <a:avLst/>
          </a:prstGeom>
          <a:effectLst>
            <a:outerShdw blurRad="50800" dist="38100" dir="2700000" algn="tl" rotWithShape="0">
              <a:prstClr val="black">
                <a:alpha val="40000"/>
              </a:prstClr>
            </a:outerShdw>
          </a:effectLst>
          <a:scene3d>
            <a:camera prst="perspectiveHeroicExtremeLeftFacing">
              <a:rot lat="126000" lon="888000" rev="21594000"/>
            </a:camera>
            <a:lightRig rig="threePt" dir="t"/>
          </a:scene3d>
        </p:spPr>
      </p:pic>
      <p:pic>
        <p:nvPicPr>
          <p:cNvPr id="5" name="Picture 4"/>
          <p:cNvPicPr>
            <a:picLocks noChangeAspect="1"/>
          </p:cNvPicPr>
          <p:nvPr/>
        </p:nvPicPr>
        <p:blipFill>
          <a:blip r:embed="rId4"/>
          <a:stretch>
            <a:fillRect/>
          </a:stretch>
        </p:blipFill>
        <p:spPr>
          <a:xfrm>
            <a:off x="6132032" y="3839012"/>
            <a:ext cx="1610420" cy="24034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211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4708981"/>
          </a:xfrm>
          <a:prstGeom prst="rect">
            <a:avLst/>
          </a:prstGeom>
        </p:spPr>
        <p:txBody>
          <a:bodyPr wrap="square">
            <a:spAutoFit/>
          </a:bodyPr>
          <a:lstStyle/>
          <a:p>
            <a:pPr>
              <a:lnSpc>
                <a:spcPct val="150000"/>
              </a:lnSpc>
            </a:pP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EaglePrint</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打印</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机</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支</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持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黑白</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和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彩色</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两种颜色模式。如果设计图形为彩色图形，且希望使用分图层输出功能，请在打印首选项中选择 </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彩色</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模式。有些绘图软件，例如 </a:t>
            </a: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CorelDRAW</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，还需要在打印对话框中选择相应</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的</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参数以启用彩色输出功能，如右图所示。</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需要注意的是，分色切割时，</a:t>
            </a: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EaglePrint</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中选择的色板务必与绘图时一致，否则将无法正确识别颜色。</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颜色</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模式</a:t>
            </a:r>
            <a:endPar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797407" y="1420345"/>
            <a:ext cx="4805709" cy="3604282"/>
          </a:xfrm>
          <a:prstGeom prst="rect">
            <a:avLst/>
          </a:prstGeom>
        </p:spPr>
      </p:pic>
      <p:pic>
        <p:nvPicPr>
          <p:cNvPr id="4" name="Picture 3"/>
          <p:cNvPicPr>
            <a:picLocks noChangeAspect="1"/>
          </p:cNvPicPr>
          <p:nvPr/>
        </p:nvPicPr>
        <p:blipFill>
          <a:blip r:embed="rId4"/>
          <a:stretch>
            <a:fillRect/>
          </a:stretch>
        </p:blipFill>
        <p:spPr>
          <a:xfrm>
            <a:off x="6221116" y="3726572"/>
            <a:ext cx="4839819" cy="2380391"/>
          </a:xfrm>
          <a:prstGeom prst="rect">
            <a:avLst/>
          </a:prstGeom>
        </p:spPr>
      </p:pic>
    </p:spTree>
    <p:extLst>
      <p:ext uri="{BB962C8B-B14F-4D97-AF65-F5344CB8AC3E}">
        <p14:creationId xmlns:p14="http://schemas.microsoft.com/office/powerpoint/2010/main" val="2792698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2862322"/>
          </a:xfrm>
          <a:prstGeom prst="rect">
            <a:avLst/>
          </a:prstGeom>
        </p:spPr>
        <p:txBody>
          <a:bodyPr wrap="square">
            <a:spAutoFit/>
          </a:bodyPr>
          <a:lstStyle/>
          <a:p>
            <a:pPr>
              <a:lnSpc>
                <a:spcPct val="150000"/>
              </a:lnSpc>
            </a:pP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EaglePrint</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打印机中的纸张</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对</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应设备加工区域，右上</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角</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点</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对</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应设备复位点，为设备坐标系。</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加</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工时，为实现精确定位，一般我们使用设备上的定位键建立程序坐标系，对应软件中设计图形的定位参考点，如右图所示。</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坐标系</a:t>
            </a:r>
          </a:p>
        </p:txBody>
      </p:sp>
      <p:pic>
        <p:nvPicPr>
          <p:cNvPr id="9" name="Picture 8"/>
          <p:cNvPicPr>
            <a:picLocks noChangeAspect="1"/>
          </p:cNvPicPr>
          <p:nvPr/>
        </p:nvPicPr>
        <p:blipFill>
          <a:blip r:embed="rId3"/>
          <a:stretch>
            <a:fillRect/>
          </a:stretch>
        </p:blipFill>
        <p:spPr>
          <a:xfrm>
            <a:off x="6984274" y="1398346"/>
            <a:ext cx="4618842" cy="34641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116" y="3727048"/>
            <a:ext cx="3655662" cy="2402293"/>
          </a:xfrm>
          <a:prstGeom prst="rect">
            <a:avLst/>
          </a:prstGeom>
        </p:spPr>
      </p:pic>
    </p:spTree>
    <p:extLst>
      <p:ext uri="{BB962C8B-B14F-4D97-AF65-F5344CB8AC3E}">
        <p14:creationId xmlns:p14="http://schemas.microsoft.com/office/powerpoint/2010/main" val="345823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10" name="PA-图片 9" descr="图片包含 室内, 地板, 建筑物, 房间&#10;&#10;描述已自动生成">
            <a:extLst>
              <a:ext uri="{FF2B5EF4-FFF2-40B4-BE49-F238E27FC236}">
                <a16:creationId xmlns:a16="http://schemas.microsoft.com/office/drawing/2014/main" id="{A09CB6F5-D8A1-49C4-B5BF-29F3194EA37A}"/>
              </a:ext>
            </a:extLst>
          </p:cNvPr>
          <p:cNvPicPr>
            <a:picLocks noChangeAspect="1"/>
          </p:cNvPicPr>
          <p:nvPr>
            <p:custDataLst>
              <p:tags r:id="rId1"/>
            </p:custDataLst>
          </p:nvPr>
        </p:nvPicPr>
        <p:blipFill rotWithShape="1">
          <a:blip r:embed="rId14">
            <a:extLst>
              <a:ext uri="{28A0092B-C50C-407E-A947-70E740481C1C}">
                <a14:useLocalDpi xmlns:a14="http://schemas.microsoft.com/office/drawing/2010/main" val="0"/>
              </a:ext>
            </a:extLst>
          </a:blip>
          <a:srcRect l="11447" t="24443" b="6328"/>
          <a:stretch/>
        </p:blipFill>
        <p:spPr>
          <a:xfrm>
            <a:off x="0" y="1250587"/>
            <a:ext cx="8481698" cy="3650901"/>
          </a:xfrm>
          <a:prstGeom prst="rect">
            <a:avLst/>
          </a:prstGeom>
        </p:spPr>
      </p:pic>
      <p:sp>
        <p:nvSpPr>
          <p:cNvPr id="13" name="PA-矩形 12">
            <a:extLst>
              <a:ext uri="{FF2B5EF4-FFF2-40B4-BE49-F238E27FC236}">
                <a16:creationId xmlns:a16="http://schemas.microsoft.com/office/drawing/2014/main" id="{B5A1A998-AD84-4736-9AB2-8FDFF7DE11F6}"/>
              </a:ext>
            </a:extLst>
          </p:cNvPr>
          <p:cNvSpPr/>
          <p:nvPr>
            <p:custDataLst>
              <p:tags r:id="rId2"/>
            </p:custDataLst>
          </p:nvPr>
        </p:nvSpPr>
        <p:spPr>
          <a:xfrm>
            <a:off x="1" y="1250587"/>
            <a:ext cx="8481698" cy="3650901"/>
          </a:xfrm>
          <a:prstGeom prst="rect">
            <a:avLst/>
          </a:prstGeom>
          <a:solidFill>
            <a:srgbClr val="1E46F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9" name="PA-矩形 8">
            <a:extLst>
              <a:ext uri="{FF2B5EF4-FFF2-40B4-BE49-F238E27FC236}">
                <a16:creationId xmlns:a16="http://schemas.microsoft.com/office/drawing/2014/main" id="{3EC5D141-FB91-4F97-B4FA-4ACAE831F859}"/>
              </a:ext>
            </a:extLst>
          </p:cNvPr>
          <p:cNvSpPr/>
          <p:nvPr>
            <p:custDataLst>
              <p:tags r:id="rId3"/>
            </p:custDataLst>
          </p:nvPr>
        </p:nvSpPr>
        <p:spPr>
          <a:xfrm>
            <a:off x="844" y="3076038"/>
            <a:ext cx="12190312" cy="2056194"/>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6" name="PA-矩形 5">
            <a:extLst>
              <a:ext uri="{FF2B5EF4-FFF2-40B4-BE49-F238E27FC236}">
                <a16:creationId xmlns:a16="http://schemas.microsoft.com/office/drawing/2014/main" id="{038E38C5-9F99-42F1-B18A-7D030ADD4885}"/>
              </a:ext>
            </a:extLst>
          </p:cNvPr>
          <p:cNvSpPr/>
          <p:nvPr>
            <p:custDataLst>
              <p:tags r:id="rId4"/>
            </p:custDataLst>
          </p:nvPr>
        </p:nvSpPr>
        <p:spPr>
          <a:xfrm>
            <a:off x="412023" y="4123582"/>
            <a:ext cx="30572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鹰华激光小课堂</a:t>
            </a:r>
            <a:endParaRPr kumimoji="0" lang="zh-CN" altLang="en-US" sz="3200" b="1"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endParaRPr>
          </a:p>
        </p:txBody>
      </p:sp>
      <p:sp>
        <p:nvSpPr>
          <p:cNvPr id="3" name="PA-矩形 2">
            <a:extLst>
              <a:ext uri="{FF2B5EF4-FFF2-40B4-BE49-F238E27FC236}">
                <a16:creationId xmlns:a16="http://schemas.microsoft.com/office/drawing/2014/main" id="{CD348248-2507-44E0-9631-EC4F33731B41}"/>
              </a:ext>
            </a:extLst>
          </p:cNvPr>
          <p:cNvSpPr/>
          <p:nvPr>
            <p:custDataLst>
              <p:tags r:id="rId5"/>
            </p:custDataLst>
          </p:nvPr>
        </p:nvSpPr>
        <p:spPr>
          <a:xfrm>
            <a:off x="412023" y="3434919"/>
            <a:ext cx="60789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rPr>
              <a:t>BEIJING GU EAGLE AUTOMATION CO.,LTD.</a:t>
            </a:r>
            <a:endParaRPr kumimoji="0" lang="zh-CN" altLang="en-US"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endParaRPr>
          </a:p>
        </p:txBody>
      </p:sp>
      <p:cxnSp>
        <p:nvCxnSpPr>
          <p:cNvPr id="11" name="PA-直接连接符 10">
            <a:extLst>
              <a:ext uri="{FF2B5EF4-FFF2-40B4-BE49-F238E27FC236}">
                <a16:creationId xmlns:a16="http://schemas.microsoft.com/office/drawing/2014/main" id="{74ABA577-245E-49BA-BAB3-F1E9FAB25CCB}"/>
              </a:ext>
            </a:extLst>
          </p:cNvPr>
          <p:cNvCxnSpPr/>
          <p:nvPr>
            <p:custDataLst>
              <p:tags r:id="rId6"/>
            </p:custDataLst>
          </p:nvPr>
        </p:nvCxnSpPr>
        <p:spPr>
          <a:xfrm>
            <a:off x="844" y="3958139"/>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A-椭圆 11">
            <a:extLst>
              <a:ext uri="{FF2B5EF4-FFF2-40B4-BE49-F238E27FC236}">
                <a16:creationId xmlns:a16="http://schemas.microsoft.com/office/drawing/2014/main" id="{F0A2B350-6422-4034-92F7-F267435AE099}"/>
              </a:ext>
            </a:extLst>
          </p:cNvPr>
          <p:cNvSpPr/>
          <p:nvPr>
            <p:custDataLst>
              <p:tags r:id="rId7"/>
            </p:custDataLst>
          </p:nvPr>
        </p:nvSpPr>
        <p:spPr>
          <a:xfrm>
            <a:off x="6247147" y="3918383"/>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grpSp>
        <p:nvGrpSpPr>
          <p:cNvPr id="16" name="PA-组合 15">
            <a:extLst>
              <a:ext uri="{FF2B5EF4-FFF2-40B4-BE49-F238E27FC236}">
                <a16:creationId xmlns:a16="http://schemas.microsoft.com/office/drawing/2014/main" id="{15AB0216-4B26-4CE3-9C31-4583AD1AB776}"/>
              </a:ext>
            </a:extLst>
          </p:cNvPr>
          <p:cNvGrpSpPr/>
          <p:nvPr>
            <p:custDataLst>
              <p:tags r:id="rId8"/>
            </p:custDataLst>
          </p:nvPr>
        </p:nvGrpSpPr>
        <p:grpSpPr>
          <a:xfrm>
            <a:off x="11378718" y="6166734"/>
            <a:ext cx="402102" cy="79513"/>
            <a:chOff x="11496888" y="3389244"/>
            <a:chExt cx="402102" cy="79513"/>
          </a:xfrm>
        </p:grpSpPr>
        <p:cxnSp>
          <p:nvCxnSpPr>
            <p:cNvPr id="14" name="PA-直接连接符 17">
              <a:extLst>
                <a:ext uri="{FF2B5EF4-FFF2-40B4-BE49-F238E27FC236}">
                  <a16:creationId xmlns:a16="http://schemas.microsoft.com/office/drawing/2014/main" id="{944F173A-76C1-45BC-B88F-8297239310C1}"/>
                </a:ext>
              </a:extLst>
            </p:cNvPr>
            <p:cNvCxnSpPr/>
            <p:nvPr>
              <p:custDataLst>
                <p:tags r:id="rId11"/>
              </p:custDataLst>
            </p:nvPr>
          </p:nvCxnSpPr>
          <p:spPr>
            <a:xfrm>
              <a:off x="11496888" y="3389244"/>
              <a:ext cx="402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A-直接连接符 18">
              <a:extLst>
                <a:ext uri="{FF2B5EF4-FFF2-40B4-BE49-F238E27FC236}">
                  <a16:creationId xmlns:a16="http://schemas.microsoft.com/office/drawing/2014/main" id="{C9E17DC4-2FD9-4D11-B5D7-80B0DDABF128}"/>
                </a:ext>
              </a:extLst>
            </p:cNvPr>
            <p:cNvCxnSpPr/>
            <p:nvPr>
              <p:custDataLst>
                <p:tags r:id="rId12"/>
              </p:custDataLst>
            </p:nvPr>
          </p:nvCxnSpPr>
          <p:spPr>
            <a:xfrm>
              <a:off x="11697939" y="3468757"/>
              <a:ext cx="201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PA-文本框 19">
            <a:extLst>
              <a:ext uri="{FF2B5EF4-FFF2-40B4-BE49-F238E27FC236}">
                <a16:creationId xmlns:a16="http://schemas.microsoft.com/office/drawing/2014/main" id="{DE6CC23A-03E9-4C7F-8FE4-5F6E739F1DE3}"/>
              </a:ext>
            </a:extLst>
          </p:cNvPr>
          <p:cNvSpPr txBox="1"/>
          <p:nvPr>
            <p:custDataLst>
              <p:tags r:id="rId9"/>
            </p:custDataLst>
          </p:nvPr>
        </p:nvSpPr>
        <p:spPr>
          <a:xfrm>
            <a:off x="7731971" y="3561907"/>
            <a:ext cx="387798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rPr>
              <a:t>感谢观看</a:t>
            </a:r>
          </a:p>
        </p:txBody>
      </p:sp>
      <p:pic>
        <p:nvPicPr>
          <p:cNvPr id="2" name="PA-Graphic 1">
            <a:extLst>
              <a:ext uri="{FF2B5EF4-FFF2-40B4-BE49-F238E27FC236}">
                <a16:creationId xmlns:a16="http://schemas.microsoft.com/office/drawing/2014/main" id="{768ADCA3-1F66-4B92-84D0-3D9CD62B7AC7}"/>
              </a:ext>
            </a:extLst>
          </p:cNvPr>
          <p:cNvPicPr>
            <a:picLocks noChangeAspect="1"/>
          </p:cNvPicPr>
          <p:nvPr>
            <p:custDataLst>
              <p:tags r:id="rId10"/>
            </p:custDataLst>
          </p:nvPr>
        </p:nvPicPr>
        <p:blipFill>
          <a:blip r:embed="rId15">
            <a:extLst>
              <a:ext uri="{96DAC541-7B7A-43D3-8B79-37D633B846F1}">
                <asvg:svgBlip xmlns:asvg="http://schemas.microsoft.com/office/drawing/2016/SVG/main" xmlns="" r:embed="rId17"/>
              </a:ext>
            </a:extLst>
          </a:blip>
          <a:stretch>
            <a:fillRect/>
          </a:stretch>
        </p:blipFill>
        <p:spPr>
          <a:xfrm>
            <a:off x="8630291" y="1431167"/>
            <a:ext cx="3351120" cy="1443009"/>
          </a:xfrm>
          <a:prstGeom prst="rect">
            <a:avLst/>
          </a:prstGeom>
        </p:spPr>
      </p:pic>
    </p:spTree>
    <p:extLst>
      <p:ext uri="{BB962C8B-B14F-4D97-AF65-F5344CB8AC3E}">
        <p14:creationId xmlns:p14="http://schemas.microsoft.com/office/powerpoint/2010/main" val="2992967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620AFCBE-01E1-4FDB-A766-BCAAAA8C84A3}"/>
              </a:ext>
            </a:extLst>
          </p:cNvPr>
          <p:cNvSpPr/>
          <p:nvPr/>
        </p:nvSpPr>
        <p:spPr>
          <a:xfrm>
            <a:off x="0" y="482795"/>
            <a:ext cx="8804031" cy="701161"/>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F989C30-FC29-4DAF-B584-2FB8F655ABE4}"/>
              </a:ext>
            </a:extLst>
          </p:cNvPr>
          <p:cNvSpPr/>
          <p:nvPr/>
        </p:nvSpPr>
        <p:spPr>
          <a:xfrm>
            <a:off x="699646" y="602544"/>
            <a:ext cx="2537040" cy="461665"/>
          </a:xfrm>
          <a:prstGeom prst="rect">
            <a:avLst/>
          </a:prstGeom>
        </p:spPr>
        <p:txBody>
          <a:bodyPr wrap="squar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课</a:t>
            </a:r>
            <a:r>
              <a:rPr lang="zh-CN" altLang="en-US" sz="2400" b="1" dirty="0" smtClean="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件内容摘要</a:t>
            </a:r>
            <a:endPar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endParaRPr>
          </a:p>
        </p:txBody>
      </p:sp>
      <p:sp>
        <p:nvSpPr>
          <p:cNvPr id="5" name="矩形 4">
            <a:extLst>
              <a:ext uri="{FF2B5EF4-FFF2-40B4-BE49-F238E27FC236}">
                <a16:creationId xmlns:a16="http://schemas.microsoft.com/office/drawing/2014/main" id="{F53556F3-EB61-47E7-B0CD-0646700E8EB0}"/>
              </a:ext>
            </a:extLst>
          </p:cNvPr>
          <p:cNvSpPr/>
          <p:nvPr/>
        </p:nvSpPr>
        <p:spPr>
          <a:xfrm>
            <a:off x="699646" y="1563577"/>
            <a:ext cx="5521470" cy="4708981"/>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本课程</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详细</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介绍 </a:t>
            </a: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EaglePrint</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软件中与激光加工相关的一些重要概念，帮助用户快速开始使用。</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课</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程首先简要介绍切割和雕刻两种激光加工方式，然后介绍矢量图形和点阵图像的概念，以及它们如何对应至两种激光加工方式，最后介绍</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了纸张和方向、颜色模式和坐标系的概念。</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通过本课程的学习，用户应当</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了</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解并熟悉上述</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概念</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，更好的指导软件使用。</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pic>
        <p:nvPicPr>
          <p:cNvPr id="9" name="Picture 8"/>
          <p:cNvPicPr>
            <a:picLocks noChangeAspect="1"/>
          </p:cNvPicPr>
          <p:nvPr/>
        </p:nvPicPr>
        <p:blipFill>
          <a:blip r:embed="rId3"/>
          <a:stretch>
            <a:fillRect/>
          </a:stretch>
        </p:blipFill>
        <p:spPr>
          <a:xfrm>
            <a:off x="6221116" y="1745593"/>
            <a:ext cx="5382000" cy="4036500"/>
          </a:xfrm>
          <a:prstGeom prst="rect">
            <a:avLst/>
          </a:prstGeom>
        </p:spPr>
      </p:pic>
    </p:spTree>
    <p:extLst>
      <p:ext uri="{BB962C8B-B14F-4D97-AF65-F5344CB8AC3E}">
        <p14:creationId xmlns:p14="http://schemas.microsoft.com/office/powerpoint/2010/main" val="2531982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4199548"/>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激光切割是聚焦后的激光沿着设计图形的路径在材料表面移动，材料融化、燃烧或汽化后，被辅助气体吹走，形成切缝，最终使材料被切下。</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激光雕刻是聚焦后的激光沿着设计图形生成的扫描线在材料表面往复移动，材料融化、燃烧或汽化后，被辅助气体吹走，在材料表面留下具有一定深度的印记。</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6" y="868211"/>
            <a:ext cx="2780480"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激</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光加工方式</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221116" y="1745593"/>
            <a:ext cx="5382000" cy="4036500"/>
          </a:xfrm>
          <a:prstGeom prst="rect">
            <a:avLst/>
          </a:prstGeom>
        </p:spPr>
      </p:pic>
    </p:spTree>
    <p:extLst>
      <p:ext uri="{BB962C8B-B14F-4D97-AF65-F5344CB8AC3E}">
        <p14:creationId xmlns:p14="http://schemas.microsoft.com/office/powerpoint/2010/main" val="33397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6251000" cy="4893647"/>
          </a:xfrm>
          <a:prstGeom prst="rect">
            <a:avLst/>
          </a:prstGeom>
        </p:spPr>
        <p:txBody>
          <a:bodyPr wrap="square">
            <a:spAutoFit/>
          </a:bodyPr>
          <a:lstStyle/>
          <a:p>
            <a:pPr>
              <a:lnSpc>
                <a:spcPct val="150000"/>
              </a:lnSpc>
            </a:pP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矢量图形是一种线条图形，由很多节点和连接各个节点的线段或曲线组成。矢量图形通常是由绘图软件生成的，可以修改尺寸和形状，设置轮廓颜色和填充等属性。</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矢量图形可以进行切割，填充后还可以进行</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雕</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刻。打印输出时，</a:t>
            </a:r>
            <a:r>
              <a:rPr lang="en-US" altLang="zh-CN" sz="16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EaglePrint</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软</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件需要与绘图软件和操作系统协同工作，得到的图形数据完全由绘图软件和操作系统共同决定，我们以 </a:t>
            </a:r>
            <a:r>
              <a:rPr lang="en-US" altLang="zh-CN" sz="16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CorelDRAW</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软件为例说明。在软件中将矢量图形的轮廓宽度设置为 </a:t>
            </a:r>
            <a:r>
              <a:rPr lang="zh-CN" altLang="en-US" sz="16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细线</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时，得到矢量图形数据，可用于切割，如右上图所示</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轮廓宽度设置为</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0.5mm</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时，得到点阵图像数据，只能用于雕刻，如右中图所示；轮廓宽度设置为 </a:t>
            </a:r>
            <a:r>
              <a:rPr lang="zh-CN" altLang="en-US" sz="16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无</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，同时填充图形时，得到点阵图像，只能用于雕刻。因此，用户必须根据加工要求在绘图软件中</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合理</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设置矢量图形的轮廓和填充属性，以正确进行切割和雕刻。</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矢</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量图形</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3" name="Picture 2"/>
          <p:cNvPicPr>
            <a:picLocks noChangeAspect="1"/>
          </p:cNvPicPr>
          <p:nvPr/>
        </p:nvPicPr>
        <p:blipFill>
          <a:blip r:embed="rId3"/>
          <a:stretch>
            <a:fillRect/>
          </a:stretch>
        </p:blipFill>
        <p:spPr>
          <a:xfrm>
            <a:off x="6995116" y="1389912"/>
            <a:ext cx="4608000" cy="1440000"/>
          </a:xfrm>
          <a:prstGeom prst="rect">
            <a:avLst/>
          </a:prstGeom>
        </p:spPr>
      </p:pic>
      <p:pic>
        <p:nvPicPr>
          <p:cNvPr id="4" name="Picture 3"/>
          <p:cNvPicPr>
            <a:picLocks noChangeAspect="1"/>
          </p:cNvPicPr>
          <p:nvPr/>
        </p:nvPicPr>
        <p:blipFill>
          <a:blip r:embed="rId4"/>
          <a:stretch>
            <a:fillRect/>
          </a:stretch>
        </p:blipFill>
        <p:spPr>
          <a:xfrm>
            <a:off x="6995116" y="3043473"/>
            <a:ext cx="4608000" cy="1440000"/>
          </a:xfrm>
          <a:prstGeom prst="rect">
            <a:avLst/>
          </a:prstGeom>
        </p:spPr>
      </p:pic>
      <p:pic>
        <p:nvPicPr>
          <p:cNvPr id="6" name="Picture 5"/>
          <p:cNvPicPr>
            <a:picLocks noChangeAspect="1"/>
          </p:cNvPicPr>
          <p:nvPr/>
        </p:nvPicPr>
        <p:blipFill>
          <a:blip r:embed="rId5"/>
          <a:stretch>
            <a:fillRect/>
          </a:stretch>
        </p:blipFill>
        <p:spPr>
          <a:xfrm>
            <a:off x="6995116" y="4697034"/>
            <a:ext cx="4608000" cy="1440000"/>
          </a:xfrm>
          <a:prstGeom prst="rect">
            <a:avLst/>
          </a:prstGeom>
        </p:spPr>
      </p:pic>
    </p:spTree>
    <p:extLst>
      <p:ext uri="{BB962C8B-B14F-4D97-AF65-F5344CB8AC3E}">
        <p14:creationId xmlns:p14="http://schemas.microsoft.com/office/powerpoint/2010/main" val="265256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6251000" cy="4893647"/>
          </a:xfrm>
          <a:prstGeom prst="rect">
            <a:avLst/>
          </a:prstGeom>
        </p:spPr>
        <p:txBody>
          <a:bodyPr wrap="square">
            <a:spAutoFit/>
          </a:bodyPr>
          <a:lstStyle/>
          <a:p>
            <a:pPr>
              <a:lnSpc>
                <a:spcPct val="150000"/>
              </a:lnSpc>
            </a:pP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每</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个绘图软件对矢量图形轮廓宽度的设置方法不尽相同，输出矢量图形或点阵图像数据的边界也互有差异，需要用户自行摸索，这里再以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Adobe Illustrator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和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AutoCAD </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举</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例说明。</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Illustrator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中，将轮廓宽度设置为</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0.01mm</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时，会输出矢量图形数据，设置为较大的值时，会输出点阵图像数据。</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AutoCAD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中，将轮廓宽度设置为</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0.00mm</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时，会输出矢量图形数据，设置为较大的值时，会输出点阵图像数据。综上，大多数支持矢量图形编辑的绘图软件对轮廓宽度都有一个阈值，设置为小于阈值时，会输出矢量图形数据，否则，就会输出点阵图像数据，这也与绘图软件所见即所得的理念一致。</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需要注意的是，有些软件，例如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Adobe Photoshop</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，完全不支持矢量图形，因此，无论如何设置都不能进行切割加工。</a:t>
            </a:r>
            <a:endPar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矢</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量图形</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续</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995116" y="1640922"/>
            <a:ext cx="4608000" cy="900000"/>
          </a:xfrm>
          <a:prstGeom prst="rect">
            <a:avLst/>
          </a:prstGeom>
        </p:spPr>
      </p:pic>
      <p:pic>
        <p:nvPicPr>
          <p:cNvPr id="7" name="Picture 6"/>
          <p:cNvPicPr>
            <a:picLocks noChangeAspect="1"/>
          </p:cNvPicPr>
          <p:nvPr/>
        </p:nvPicPr>
        <p:blipFill>
          <a:blip r:embed="rId4"/>
          <a:stretch>
            <a:fillRect/>
          </a:stretch>
        </p:blipFill>
        <p:spPr>
          <a:xfrm>
            <a:off x="6995116" y="3161146"/>
            <a:ext cx="4608000" cy="1733703"/>
          </a:xfrm>
          <a:prstGeom prst="rect">
            <a:avLst/>
          </a:prstGeom>
        </p:spPr>
      </p:pic>
    </p:spTree>
    <p:extLst>
      <p:ext uri="{BB962C8B-B14F-4D97-AF65-F5344CB8AC3E}">
        <p14:creationId xmlns:p14="http://schemas.microsoft.com/office/powerpoint/2010/main" val="317623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371801"/>
            <a:ext cx="5477000" cy="5170646"/>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点阵图像是由很多像素点组成的矩阵，通常是由相机等设备采集的，可以保存为多种格式，例如我们常见的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BMP</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JPG</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和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GIF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等。</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点</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阵图像只能进行雕刻。</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黑白</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模式下，操作系统会自动对彩色和灰度图像进行处理，并将得到的黑白图像传送给 </a:t>
            </a: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EaglePrint</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000" b="1" u="sng"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彩色</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模式下，</a:t>
            </a: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EaglePrint</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得到彩色图像，并自行处理。为了获得最佳的雕刻效果，我们建议使用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Adobe Photoshop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等专业的第三方软件处理图像，得到高质量的黑白单色图像后进行输出。</a:t>
            </a: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点</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阵图像</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221116" y="1745593"/>
            <a:ext cx="5382000" cy="4036500"/>
          </a:xfrm>
          <a:prstGeom prst="rect">
            <a:avLst/>
          </a:prstGeom>
        </p:spPr>
      </p:pic>
    </p:spTree>
    <p:extLst>
      <p:ext uri="{BB962C8B-B14F-4D97-AF65-F5344CB8AC3E}">
        <p14:creationId xmlns:p14="http://schemas.microsoft.com/office/powerpoint/2010/main" val="3579329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371801"/>
            <a:ext cx="5477000" cy="5170646"/>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通常有以下两种方式将点阵图的明暗对应至激光功率。</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457200" indent="-457200">
              <a:lnSpc>
                <a:spcPct val="150000"/>
              </a:lnSpc>
              <a:buAutoNum type="arabicPeriod"/>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直接通过</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0-255</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级灰度对应从</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0-100%</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的激光功率。</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457200" indent="-457200">
              <a:lnSpc>
                <a:spcPct val="150000"/>
              </a:lnSpc>
              <a:buAutoNum type="arabicPeriod"/>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通</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过挂网等图像处理技术将灰度图像中的明暗对应至黑白图像中密度不同的“点”，如右图所示。此时，激光功率仅在</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和</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100%</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之间切换。</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由</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于玻璃管</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CO2</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激光器的响应速度较慢，功率线性度较差，我们推荐使用方法</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处理图像，以得到最佳的雕刻效果。</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点</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阵图像</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续</a:t>
            </a:r>
          </a:p>
        </p:txBody>
      </p:sp>
      <p:pic>
        <p:nvPicPr>
          <p:cNvPr id="4" name="Picture 3"/>
          <p:cNvPicPr>
            <a:picLocks noChangeAspect="1"/>
          </p:cNvPicPr>
          <p:nvPr/>
        </p:nvPicPr>
        <p:blipFill>
          <a:blip r:embed="rId3"/>
          <a:stretch>
            <a:fillRect/>
          </a:stretch>
        </p:blipFill>
        <p:spPr>
          <a:xfrm>
            <a:off x="6795892" y="1429290"/>
            <a:ext cx="4807224" cy="360541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116" y="3605676"/>
            <a:ext cx="1996452" cy="2380385"/>
          </a:xfrm>
          <a:prstGeom prst="rect">
            <a:avLst/>
          </a:prstGeom>
        </p:spPr>
      </p:pic>
    </p:spTree>
    <p:extLst>
      <p:ext uri="{BB962C8B-B14F-4D97-AF65-F5344CB8AC3E}">
        <p14:creationId xmlns:p14="http://schemas.microsoft.com/office/powerpoint/2010/main" val="1271328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4" y="1371801"/>
            <a:ext cx="5799905" cy="5262979"/>
          </a:xfrm>
          <a:prstGeom prst="rect">
            <a:avLst/>
          </a:prstGeom>
        </p:spPr>
        <p:txBody>
          <a:bodyPr wrap="square">
            <a:spAutoFit/>
          </a:bodyPr>
          <a:lstStyle/>
          <a:p>
            <a:pPr>
              <a:lnSpc>
                <a:spcPct val="150000"/>
              </a:lnSpc>
            </a:pPr>
            <a:r>
              <a:rPr lang="en-US" altLang="zh-CN" sz="16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EaglePrint</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打印</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机中的纸张和方向对应激光设备的加工幅面。</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在绘图软件中，可将纸张或编辑区域的尺寸设置为与设备加工幅面一致，例如，对应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X-1309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激光切割机，将纸张尺寸设置为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1300mm x 900mm</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。打印输出时，应在打印首选项中选择对应的纸张和相应的方向，并使用绘图软件的打印预览功能确认纸张尺寸和方向匹配正确，这里以 </a:t>
            </a:r>
            <a:r>
              <a:rPr lang="en-US" altLang="zh-CN" sz="16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CorelDRAW</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为</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例，如右图所示。</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在绘图软件中，也可将纸张设置为其它常用类型，例如</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A4</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，方向也可以与打印机设置不同，前提是纸张或设计图形本身的尺寸不超过打印机设置的纸张即可（不同软件要求不同，用户需要自行尝试），最终的判定准则是能否得到正确的打印预览，如右图所示。</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纸</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张和方向</a:t>
            </a:r>
            <a:endPar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3" name="Picture 2"/>
          <p:cNvPicPr>
            <a:picLocks noChangeAspect="1"/>
          </p:cNvPicPr>
          <p:nvPr/>
        </p:nvPicPr>
        <p:blipFill>
          <a:blip r:embed="rId3"/>
          <a:stretch>
            <a:fillRect/>
          </a:stretch>
        </p:blipFill>
        <p:spPr>
          <a:xfrm>
            <a:off x="6544019" y="2612950"/>
            <a:ext cx="5059097" cy="2301787"/>
          </a:xfrm>
          <a:prstGeom prst="rect">
            <a:avLst/>
          </a:prstGeom>
        </p:spPr>
      </p:pic>
    </p:spTree>
    <p:extLst>
      <p:ext uri="{BB962C8B-B14F-4D97-AF65-F5344CB8AC3E}">
        <p14:creationId xmlns:p14="http://schemas.microsoft.com/office/powerpoint/2010/main" val="2510379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371801"/>
            <a:ext cx="5477000" cy="5170646"/>
          </a:xfrm>
          <a:prstGeom prst="rect">
            <a:avLst/>
          </a:prstGeom>
        </p:spPr>
        <p:txBody>
          <a:bodyPr wrap="square">
            <a:spAutoFit/>
          </a:bodyPr>
          <a:lstStyle/>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部</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分软件对纸张和方向的处理比较特殊，例如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AutoCAD</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，我们为这类软件定制了特殊的纸张，以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CAD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开头，如右图中选中的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CAD 1300mm x 900mm</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。选中该纸张并在打印对话框中选择相应的绘图方向后，打印预览正常，可得到正确的加工结果。</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最后强调一下，不同软件对纸张和方向的处理各不相同，最终的判定准则都是通过打印预览直接观察纸张、方向以及设计图形是否正确，与打印输出的意图是否一致。</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纸</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张和方向</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续</a:t>
            </a:r>
            <a:endPar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221116" y="1751914"/>
            <a:ext cx="5382000" cy="4023858"/>
          </a:xfrm>
          <a:prstGeom prst="rect">
            <a:avLst/>
          </a:prstGeom>
        </p:spPr>
      </p:pic>
    </p:spTree>
    <p:extLst>
      <p:ext uri="{BB962C8B-B14F-4D97-AF65-F5344CB8AC3E}">
        <p14:creationId xmlns:p14="http://schemas.microsoft.com/office/powerpoint/2010/main" val="21125456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11824</TotalTime>
  <Words>1988</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阿里巴巴普惠体</vt:lpstr>
      <vt:lpstr>等线</vt:lpstr>
      <vt:lpstr>等线 Light</vt:lpstr>
      <vt:lpstr>思源黑体</vt:lpstr>
      <vt:lpstr>Arial</vt:lpstr>
      <vt:lpstr>Open Sans</vt:lpstr>
      <vt:lpstr>Segoe UI Semibold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EaglePrint激光加工相关的重要概念课件</dc:title>
  <dc:creator>冯 俊杰;北京德美鹰华系统科技有限公司</dc:creator>
  <cp:lastModifiedBy>张 明</cp:lastModifiedBy>
  <cp:revision>162</cp:revision>
  <dcterms:created xsi:type="dcterms:W3CDTF">2020-03-19T06:06:49Z</dcterms:created>
  <dcterms:modified xsi:type="dcterms:W3CDTF">2020-05-11T05:40:47Z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