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87" r:id="rId2"/>
    <p:sldId id="388" r:id="rId3"/>
    <p:sldId id="394" r:id="rId4"/>
    <p:sldId id="389" r:id="rId5"/>
    <p:sldId id="390" r:id="rId6"/>
    <p:sldId id="391" r:id="rId7"/>
    <p:sldId id="392" r:id="rId8"/>
    <p:sldId id="385"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p15:clr>
            <a:srgbClr val="A4A3A4"/>
          </p15:clr>
        </p15:guide>
        <p15:guide id="2" pos="39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1" d="100"/>
          <a:sy n="111" d="100"/>
        </p:scale>
        <p:origin x="1023" y="45"/>
      </p:cViewPr>
      <p:guideLst>
        <p:guide orient="horz" pos="2124"/>
        <p:guide pos="39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316570-2C78-430C-BD25-6592BE6B9619}" type="datetimeFigureOut">
              <a:rPr lang="zh-CN" altLang="en-US" smtClean="0"/>
              <a:t>2022/11/28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7736C3-A79D-410F-96EE-E914CF5E618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16570-2C78-430C-BD25-6592BE6B9619}" type="datetimeFigureOut">
              <a:rPr lang="zh-CN" altLang="en-US" smtClean="0"/>
              <a:t>2022/11/28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736C3-A79D-410F-96EE-E914CF5E618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矩形 8"/>
          <p:cNvSpPr/>
          <p:nvPr/>
        </p:nvSpPr>
        <p:spPr>
          <a:xfrm>
            <a:off x="0" y="2564409"/>
            <a:ext cx="8804031" cy="2455985"/>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646" y="3712356"/>
            <a:ext cx="4698722" cy="633635"/>
          </a:xfrm>
          <a:prstGeom prst="rect">
            <a:avLst/>
          </a:prstGeom>
        </p:spPr>
        <p:txBody>
          <a:bodyPr wrap="none">
            <a:spAutoFit/>
          </a:bodyPr>
          <a:lstStyle/>
          <a:p>
            <a:pPr>
              <a:lnSpc>
                <a:spcPct val="120000"/>
              </a:lnSpc>
            </a:pPr>
            <a:r>
              <a:rPr lang="zh-CN" altLang="en-US" sz="32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三维激光内雕</a:t>
            </a:r>
            <a:r>
              <a:rPr lang="zh-CN" altLang="en-US" sz="32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机设</a:t>
            </a:r>
            <a:r>
              <a:rPr lang="zh-CN" altLang="en-US" sz="32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备简介</a:t>
            </a:r>
            <a:endParaRPr lang="zh-CN" altLang="en-US" sz="3200" b="1" dirty="0">
              <a:solidFill>
                <a:schemeClr val="bg1"/>
              </a:solidFill>
              <a:latin typeface="思源黑体" panose="020B0500000000000000" pitchFamily="34" charset="-122"/>
              <a:ea typeface="思源黑体" panose="020B0500000000000000"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67" y="558019"/>
            <a:ext cx="1912115" cy="724185"/>
          </a:xfrm>
          <a:prstGeom prst="rect">
            <a:avLst/>
          </a:prstGeom>
        </p:spPr>
      </p:pic>
      <p:sp>
        <p:nvSpPr>
          <p:cNvPr id="8" name="矩形 7"/>
          <p:cNvSpPr/>
          <p:nvPr/>
        </p:nvSpPr>
        <p:spPr>
          <a:xfrm>
            <a:off x="699646" y="2803905"/>
            <a:ext cx="2339102" cy="461665"/>
          </a:xfrm>
          <a:prstGeom prst="rect">
            <a:avLst/>
          </a:prstGeom>
        </p:spPr>
        <p:txBody>
          <a:bodyPr wrap="non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鹰华激光小课堂</a:t>
            </a:r>
          </a:p>
        </p:txBody>
      </p:sp>
      <p:cxnSp>
        <p:nvCxnSpPr>
          <p:cNvPr id="10" name="直接连接符 9"/>
          <p:cNvCxnSpPr/>
          <p:nvPr/>
        </p:nvCxnSpPr>
        <p:spPr>
          <a:xfrm>
            <a:off x="-1403414" y="3394722"/>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842889" y="3354966"/>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23"/>
          <p:cNvPicPr>
            <a:picLocks noChangeAspect="1"/>
          </p:cNvPicPr>
          <p:nvPr/>
        </p:nvPicPr>
        <p:blipFill>
          <a:blip r:embed="rId3"/>
          <a:stretch>
            <a:fillRect/>
          </a:stretch>
        </p:blipFill>
        <p:spPr>
          <a:xfrm>
            <a:off x="6687185" y="558165"/>
            <a:ext cx="5504815" cy="6127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482795"/>
            <a:ext cx="8804031" cy="701161"/>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99646" y="602544"/>
            <a:ext cx="2537040" cy="460375"/>
          </a:xfrm>
          <a:prstGeom prst="rect">
            <a:avLst/>
          </a:prstGeom>
        </p:spPr>
        <p:txBody>
          <a:bodyPr wrap="squar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三维内雕机原理</a:t>
            </a:r>
          </a:p>
        </p:txBody>
      </p:sp>
      <p:sp>
        <p:nvSpPr>
          <p:cNvPr id="5" name="矩形 4"/>
          <p:cNvSpPr/>
          <p:nvPr/>
        </p:nvSpPr>
        <p:spPr>
          <a:xfrm>
            <a:off x="699646" y="1563577"/>
            <a:ext cx="5675250" cy="3784600"/>
          </a:xfrm>
          <a:prstGeom prst="rect">
            <a:avLst/>
          </a:prstGeom>
        </p:spPr>
        <p:txBody>
          <a:bodyPr wrap="square">
            <a:spAutoFit/>
          </a:bodyPr>
          <a:lstStyle/>
          <a:p>
            <a:pPr indent="304800" eaLnBrk="0" hangingPunct="0"/>
            <a:r>
              <a:rPr lang="en-US" altLang="zh-CN" sz="2000" dirty="0">
                <a:latin typeface="楷体_GB2312" pitchFamily="49" charset="-122"/>
                <a:ea typeface="楷体_GB2312" pitchFamily="49" charset="-122"/>
                <a:sym typeface="+mn-ea"/>
              </a:rPr>
              <a:t>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三维激光雕刻机是一个由计算机控制的可在水晶玻璃内部雕刻出二维或三维图形的系统，高强度的激光束聚焦在水晶内部时，将破坏水晶的晶格组织，形成不透明的微小缺陷，犹如激光束在水晶内部雕刻出一个微小点。如果按平面图形在水晶内部逐点雕刻出微小点，就可以形成二维图像。</a:t>
            </a:r>
          </a:p>
          <a:p>
            <a:pPr indent="304800" eaLnBrk="0" hangingPunct="0"/>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  激光三维内雕属于选择性激光雕刻技术，根据分层制作和层层叠加的技术途径，计算机从图像的三维几何信息出发，通过对信息的离散化处理（切片分层），将三维雕刻转为二维雕刻，再在高度方向堆集，形成三维图像。</a:t>
            </a:r>
            <a:endPar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9894833" y="694553"/>
            <a:ext cx="1277992" cy="481798"/>
          </a:xfrm>
          <a:prstGeom prst="rect">
            <a:avLst/>
          </a:prstGeom>
        </p:spPr>
      </p:pic>
      <p:pic>
        <p:nvPicPr>
          <p:cNvPr id="24579" name="Picture 34"/>
          <p:cNvPicPr>
            <a:picLocks noChangeAspect="1"/>
          </p:cNvPicPr>
          <p:nvPr/>
        </p:nvPicPr>
        <p:blipFill>
          <a:blip r:embed="rId3"/>
          <a:stretch>
            <a:fillRect/>
          </a:stretch>
        </p:blipFill>
        <p:spPr>
          <a:xfrm>
            <a:off x="6374765" y="1563053"/>
            <a:ext cx="4857750" cy="3786187"/>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9894833" y="694553"/>
            <a:ext cx="1277992" cy="481798"/>
          </a:xfrm>
          <a:prstGeom prst="rect">
            <a:avLst/>
          </a:prstGeom>
        </p:spPr>
      </p:pic>
      <p:sp>
        <p:nvSpPr>
          <p:cNvPr id="12" name="矩形 11"/>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6653" name="矩形 32"/>
          <p:cNvSpPr/>
          <p:nvPr/>
        </p:nvSpPr>
        <p:spPr>
          <a:xfrm>
            <a:off x="623570" y="1176655"/>
            <a:ext cx="9270365" cy="829945"/>
          </a:xfrm>
          <a:prstGeom prst="rect">
            <a:avLst/>
          </a:prstGeom>
          <a:noFill/>
          <a:ln w="9525">
            <a:noFill/>
          </a:ln>
        </p:spPr>
        <p:txBody>
          <a:bodyPr wrap="square" anchor="t">
            <a:spAutoFit/>
          </a:bodyPr>
          <a:lstStyle/>
          <a:p>
            <a:pPr>
              <a:lnSpc>
                <a:spcPct val="150000"/>
              </a:lnSpc>
            </a:pPr>
            <a:r>
              <a:rPr lang="zh-CN" altLang="en-US" sz="1600" dirty="0">
                <a:latin typeface="楷体_GB2312" pitchFamily="49" charset="-122"/>
                <a:ea typeface="楷体_GB2312" pitchFamily="49" charset="-122"/>
              </a:rPr>
              <a:t>    为达到更大的雕刻幅面，我们采用拼接雕刻技术，即增加</a:t>
            </a:r>
            <a:r>
              <a:rPr lang="en-US" altLang="zh-CN" sz="1600" dirty="0">
                <a:latin typeface="楷体_GB2312" pitchFamily="49" charset="-122"/>
                <a:ea typeface="楷体_GB2312" pitchFamily="49" charset="-122"/>
              </a:rPr>
              <a:t>X’</a:t>
            </a:r>
            <a:r>
              <a:rPr lang="zh-CN" altLang="en-US" sz="1600" dirty="0">
                <a:latin typeface="楷体_GB2312" pitchFamily="49" charset="-122"/>
                <a:ea typeface="楷体_GB2312" pitchFamily="49" charset="-122"/>
              </a:rPr>
              <a:t>和</a:t>
            </a:r>
            <a:r>
              <a:rPr lang="en-US" altLang="zh-CN" sz="1600" dirty="0">
                <a:latin typeface="楷体_GB2312" pitchFamily="49" charset="-122"/>
                <a:ea typeface="楷体_GB2312" pitchFamily="49" charset="-122"/>
              </a:rPr>
              <a:t>Y‘</a:t>
            </a:r>
            <a:r>
              <a:rPr lang="zh-CN" altLang="en-US" sz="1600" dirty="0">
                <a:latin typeface="楷体_GB2312" pitchFamily="49" charset="-122"/>
                <a:ea typeface="楷体_GB2312" pitchFamily="49" charset="-122"/>
              </a:rPr>
              <a:t>轴，称为</a:t>
            </a:r>
            <a:r>
              <a:rPr lang="en-US" altLang="zh-CN" sz="1600" dirty="0">
                <a:latin typeface="楷体_GB2312" pitchFamily="49" charset="-122"/>
                <a:ea typeface="楷体_GB2312" pitchFamily="49" charset="-122"/>
              </a:rPr>
              <a:t>5</a:t>
            </a:r>
            <a:r>
              <a:rPr lang="zh-CN" altLang="en-US" sz="1600" dirty="0">
                <a:latin typeface="楷体_GB2312" pitchFamily="49" charset="-122"/>
                <a:ea typeface="楷体_GB2312" pitchFamily="49" charset="-122"/>
              </a:rPr>
              <a:t>轴雕刻联动</a:t>
            </a:r>
            <a:r>
              <a:rPr lang="en-US" altLang="zh-CN" sz="1600" dirty="0">
                <a:latin typeface="楷体_GB2312" pitchFamily="49" charset="-122"/>
                <a:ea typeface="楷体_GB2312" pitchFamily="49" charset="-122"/>
              </a:rPr>
              <a:t>.</a:t>
            </a:r>
            <a:r>
              <a:rPr lang="zh-CN" altLang="en-US" sz="1600" dirty="0">
                <a:latin typeface="楷体_GB2312" pitchFamily="49" charset="-122"/>
                <a:ea typeface="楷体_GB2312" pitchFamily="49" charset="-122"/>
              </a:rPr>
              <a:t>通过软件控制和平台移动，图片可分块地雕刻。相对于直接雕刻，拼接雕刻的幅面可达</a:t>
            </a:r>
            <a:r>
              <a:rPr lang="en-US" altLang="zh-CN" sz="1600" dirty="0">
                <a:latin typeface="楷体_GB2312" pitchFamily="49" charset="-122"/>
                <a:ea typeface="楷体_GB2312" pitchFamily="49" charset="-122"/>
              </a:rPr>
              <a:t> 325*325*140mm</a:t>
            </a:r>
            <a:r>
              <a:rPr lang="zh-CN" altLang="en-US" sz="1600" dirty="0">
                <a:latin typeface="楷体_GB2312" pitchFamily="49" charset="-122"/>
                <a:ea typeface="楷体_GB2312" pitchFamily="49" charset="-122"/>
              </a:rPr>
              <a:t>。</a:t>
            </a:r>
          </a:p>
        </p:txBody>
      </p:sp>
      <p:sp>
        <p:nvSpPr>
          <p:cNvPr id="26625" name="Rectangle 3"/>
          <p:cNvSpPr/>
          <p:nvPr/>
        </p:nvSpPr>
        <p:spPr>
          <a:xfrm rot="-60000">
            <a:off x="4497070" y="2790190"/>
            <a:ext cx="342900" cy="517525"/>
          </a:xfrm>
          <a:prstGeom prst="rect">
            <a:avLst/>
          </a:prstGeom>
          <a:solidFill>
            <a:srgbClr val="EAEAEA"/>
          </a:solidFill>
          <a:ln w="9525"/>
          <a:scene3d>
            <a:camera prst="legacyPerspectiveTopRight">
              <a:rot lat="300000" lon="1740000" rev="0"/>
            </a:camera>
            <a:lightRig rig="legacyFlat3" dir="b"/>
          </a:scene3d>
          <a:sp3d extrusionH="1801800" prstMaterial="legacyMatte">
            <a:bevelT w="13500" h="13500" prst="angle"/>
            <a:bevelB w="13500" h="13500" prst="angle"/>
            <a:extrusionClr>
              <a:srgbClr val="EAEAEA"/>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26" name="Text Box 4"/>
          <p:cNvSpPr txBox="1"/>
          <p:nvPr/>
        </p:nvSpPr>
        <p:spPr>
          <a:xfrm>
            <a:off x="2480945" y="3055303"/>
            <a:ext cx="1503363" cy="304800"/>
          </a:xfrm>
          <a:prstGeom prst="rect">
            <a:avLst/>
          </a:prstGeom>
          <a:noFill/>
          <a:ln w="9525">
            <a:noFill/>
          </a:ln>
        </p:spPr>
        <p:txBody>
          <a:bodyPr anchor="t">
            <a:spAutoFit/>
          </a:bodyPr>
          <a:lstStyle/>
          <a:p>
            <a:r>
              <a:rPr lang="zh-CN" altLang="en-US" sz="1400" dirty="0">
                <a:latin typeface="Century Gothic" panose="020B0502020202020204" pitchFamily="34" charset="0"/>
                <a:ea typeface="微软雅黑" panose="020B0503020204020204" charset="-122"/>
                <a:sym typeface="宋体" panose="02010600030101010101" pitchFamily="2" charset="-122"/>
              </a:rPr>
              <a:t>  </a:t>
            </a:r>
            <a:r>
              <a:rPr lang="en-US" altLang="zh-CN" sz="1400" dirty="0">
                <a:latin typeface="Century Gothic" panose="020B0502020202020204" pitchFamily="34" charset="0"/>
                <a:ea typeface="微软雅黑" panose="020B0503020204020204" charset="-122"/>
                <a:sym typeface="宋体" panose="02010600030101010101" pitchFamily="2" charset="-122"/>
              </a:rPr>
              <a:t>X</a:t>
            </a:r>
            <a:r>
              <a:rPr lang="zh-CN" altLang="en-US" sz="1400" dirty="0">
                <a:latin typeface="Century Gothic" panose="020B0502020202020204" pitchFamily="34" charset="0"/>
                <a:ea typeface="微软雅黑" panose="020B0503020204020204" charset="-122"/>
                <a:sym typeface="宋体" panose="02010600030101010101" pitchFamily="2" charset="-122"/>
              </a:rPr>
              <a:t>轴</a:t>
            </a:r>
            <a:r>
              <a:rPr lang="zh-CN" altLang="en-US" sz="1400" dirty="0">
                <a:latin typeface="Century Gothic" panose="020B0502020202020204" pitchFamily="34" charset="0"/>
                <a:ea typeface="微软雅黑" panose="020B0503020204020204" charset="-122"/>
                <a:sym typeface="Times New Roman" panose="02020603050405020304" pitchFamily="18" charset="0"/>
              </a:rPr>
              <a:t>扫描检流计</a:t>
            </a:r>
            <a:r>
              <a:rPr lang="zh-CN" altLang="en-US" sz="1400" dirty="0">
                <a:latin typeface="Century Gothic" panose="020B0502020202020204" pitchFamily="34" charset="0"/>
                <a:ea typeface="微软雅黑" panose="020B0503020204020204" charset="-122"/>
                <a:sym typeface="宋体" panose="02010600030101010101" pitchFamily="2" charset="-122"/>
              </a:rPr>
              <a:t> </a:t>
            </a:r>
          </a:p>
        </p:txBody>
      </p:sp>
      <p:sp>
        <p:nvSpPr>
          <p:cNvPr id="26627" name="Text Box 5"/>
          <p:cNvSpPr txBox="1"/>
          <p:nvPr/>
        </p:nvSpPr>
        <p:spPr>
          <a:xfrm>
            <a:off x="4514533" y="3485515"/>
            <a:ext cx="2025650" cy="304800"/>
          </a:xfrm>
          <a:prstGeom prst="rect">
            <a:avLst/>
          </a:prstGeom>
          <a:noFill/>
          <a:ln w="9525">
            <a:noFill/>
          </a:ln>
        </p:spPr>
        <p:txBody>
          <a:bodyPr anchor="t">
            <a:spAutoFit/>
          </a:bodyPr>
          <a:lstStyle/>
          <a:p>
            <a:r>
              <a:rPr lang="en-US" altLang="zh-CN" sz="1400" dirty="0">
                <a:latin typeface="Century Gothic" panose="020B0502020202020204" pitchFamily="34" charset="0"/>
                <a:ea typeface="微软雅黑" panose="020B0503020204020204" charset="-122"/>
              </a:rPr>
              <a:t>Y</a:t>
            </a:r>
            <a:r>
              <a:rPr lang="zh-CN" altLang="en-US" sz="1400" dirty="0">
                <a:latin typeface="Century Gothic" panose="020B0502020202020204" pitchFamily="34" charset="0"/>
                <a:ea typeface="微软雅黑" panose="020B0503020204020204" charset="-122"/>
              </a:rPr>
              <a:t>轴扫描检流计</a:t>
            </a:r>
            <a:endParaRPr lang="zh-CN" altLang="en-US" dirty="0">
              <a:latin typeface="Century Gothic" panose="020B0502020202020204" pitchFamily="34" charset="0"/>
              <a:ea typeface="微软雅黑" panose="020B0503020204020204" charset="-122"/>
            </a:endParaRPr>
          </a:p>
        </p:txBody>
      </p:sp>
      <p:sp>
        <p:nvSpPr>
          <p:cNvPr id="26628" name="Text Box 6"/>
          <p:cNvSpPr txBox="1"/>
          <p:nvPr/>
        </p:nvSpPr>
        <p:spPr>
          <a:xfrm>
            <a:off x="5792470" y="2402840"/>
            <a:ext cx="1300163" cy="304800"/>
          </a:xfrm>
          <a:prstGeom prst="rect">
            <a:avLst/>
          </a:prstGeom>
          <a:noFill/>
          <a:ln w="9525">
            <a:noFill/>
          </a:ln>
        </p:spPr>
        <p:txBody>
          <a:bodyPr anchor="t">
            <a:spAutoFit/>
          </a:bodyPr>
          <a:lstStyle/>
          <a:p>
            <a:r>
              <a:rPr lang="zh-CN" altLang="en-US" sz="1400" dirty="0">
                <a:latin typeface="Century Gothic" panose="020B0502020202020204" pitchFamily="34" charset="0"/>
                <a:ea typeface="微软雅黑" panose="020B0503020204020204" charset="-122"/>
                <a:sym typeface="Times New Roman" panose="02020603050405020304" pitchFamily="18" charset="0"/>
              </a:rPr>
              <a:t>激光器</a:t>
            </a:r>
            <a:r>
              <a:rPr lang="zh-CN" altLang="en-US" sz="1400" dirty="0">
                <a:latin typeface="Century Gothic" panose="020B0502020202020204" pitchFamily="34" charset="0"/>
                <a:ea typeface="微软雅黑" panose="020B0503020204020204" charset="-122"/>
                <a:sym typeface="宋体" panose="02010600030101010101" pitchFamily="2" charset="-122"/>
              </a:rPr>
              <a:t> </a:t>
            </a:r>
            <a:endParaRPr lang="zh-CN" altLang="en-US" sz="1400" dirty="0">
              <a:latin typeface="Century Gothic" panose="020B0502020202020204" pitchFamily="34" charset="0"/>
              <a:ea typeface="微软雅黑" panose="020B0503020204020204" charset="-122"/>
            </a:endParaRPr>
          </a:p>
        </p:txBody>
      </p:sp>
      <p:sp>
        <p:nvSpPr>
          <p:cNvPr id="26629" name="Text Box 7"/>
          <p:cNvSpPr txBox="1"/>
          <p:nvPr/>
        </p:nvSpPr>
        <p:spPr>
          <a:xfrm>
            <a:off x="3157220" y="4218940"/>
            <a:ext cx="1511300" cy="304800"/>
          </a:xfrm>
          <a:prstGeom prst="rect">
            <a:avLst/>
          </a:prstGeom>
          <a:noFill/>
          <a:ln w="9525">
            <a:noFill/>
          </a:ln>
        </p:spPr>
        <p:txBody>
          <a:bodyPr anchor="t">
            <a:spAutoFit/>
          </a:bodyPr>
          <a:lstStyle/>
          <a:p>
            <a:r>
              <a:rPr lang="zh-CN" altLang="en-US" sz="1400" dirty="0">
                <a:latin typeface="Century Gothic" panose="020B0502020202020204" pitchFamily="34" charset="0"/>
                <a:ea typeface="微软雅黑" panose="020B0503020204020204" charset="-122"/>
              </a:rPr>
              <a:t>  </a:t>
            </a:r>
            <a:r>
              <a:rPr lang="en-US" altLang="zh-CN" sz="1400" dirty="0">
                <a:latin typeface="Century Gothic" panose="020B0502020202020204" pitchFamily="34" charset="0"/>
                <a:ea typeface="微软雅黑" panose="020B0503020204020204" charset="-122"/>
              </a:rPr>
              <a:t>F-</a:t>
            </a:r>
            <a:r>
              <a:rPr lang="zh-CN" altLang="en-US" sz="1400" dirty="0">
                <a:latin typeface="Century Gothic" panose="020B0502020202020204" pitchFamily="34" charset="0"/>
                <a:ea typeface="微软雅黑" panose="020B0503020204020204" charset="-122"/>
              </a:rPr>
              <a:t>透镜</a:t>
            </a:r>
            <a:endParaRPr lang="zh-CN" altLang="en-US" dirty="0">
              <a:latin typeface="Century Gothic" panose="020B0502020202020204" pitchFamily="34" charset="0"/>
              <a:ea typeface="微软雅黑" panose="020B0503020204020204" charset="-122"/>
            </a:endParaRPr>
          </a:p>
        </p:txBody>
      </p:sp>
      <p:sp>
        <p:nvSpPr>
          <p:cNvPr id="26630" name="Text Box 8"/>
          <p:cNvSpPr txBox="1"/>
          <p:nvPr/>
        </p:nvSpPr>
        <p:spPr>
          <a:xfrm>
            <a:off x="4436745" y="4955540"/>
            <a:ext cx="2128838" cy="304800"/>
          </a:xfrm>
          <a:prstGeom prst="rect">
            <a:avLst/>
          </a:prstGeom>
          <a:noFill/>
          <a:ln w="9525">
            <a:noFill/>
          </a:ln>
        </p:spPr>
        <p:txBody>
          <a:bodyPr anchor="t">
            <a:spAutoFit/>
          </a:bodyPr>
          <a:lstStyle/>
          <a:p>
            <a:r>
              <a:rPr lang="zh-CN" altLang="en-US" sz="1400" dirty="0">
                <a:latin typeface="Century Gothic" panose="020B0502020202020204" pitchFamily="34" charset="0"/>
                <a:ea typeface="微软雅黑" panose="020B0503020204020204" charset="-122"/>
              </a:rPr>
              <a:t>水晶块</a:t>
            </a:r>
            <a:endParaRPr lang="zh-CN" altLang="en-US" dirty="0">
              <a:latin typeface="Century Gothic" panose="020B0502020202020204" pitchFamily="34" charset="0"/>
              <a:ea typeface="微软雅黑" panose="020B0503020204020204" charset="-122"/>
            </a:endParaRPr>
          </a:p>
        </p:txBody>
      </p:sp>
      <p:sp>
        <p:nvSpPr>
          <p:cNvPr id="26631" name="Text Box 9"/>
          <p:cNvSpPr txBox="1"/>
          <p:nvPr/>
        </p:nvSpPr>
        <p:spPr>
          <a:xfrm>
            <a:off x="4660583" y="5325428"/>
            <a:ext cx="1430337" cy="304800"/>
          </a:xfrm>
          <a:prstGeom prst="rect">
            <a:avLst/>
          </a:prstGeom>
          <a:noFill/>
          <a:ln w="9525">
            <a:noFill/>
          </a:ln>
        </p:spPr>
        <p:txBody>
          <a:bodyPr anchor="t">
            <a:spAutoFit/>
          </a:bodyPr>
          <a:lstStyle/>
          <a:p>
            <a:r>
              <a:rPr lang="zh-CN" altLang="en-US" sz="1400" dirty="0">
                <a:latin typeface="Century Gothic" panose="020B0502020202020204" pitchFamily="34" charset="0"/>
                <a:ea typeface="微软雅黑" panose="020B0503020204020204" charset="-122"/>
                <a:sym typeface="Times New Roman" panose="02020603050405020304" pitchFamily="18" charset="0"/>
              </a:rPr>
              <a:t>工作平台</a:t>
            </a:r>
          </a:p>
        </p:txBody>
      </p:sp>
      <p:sp>
        <p:nvSpPr>
          <p:cNvPr id="26632" name="Rectangle 10"/>
          <p:cNvSpPr/>
          <p:nvPr/>
        </p:nvSpPr>
        <p:spPr>
          <a:xfrm rot="-60000">
            <a:off x="3806508" y="5515928"/>
            <a:ext cx="565150" cy="95250"/>
          </a:xfrm>
          <a:prstGeom prst="rect">
            <a:avLst/>
          </a:prstGeom>
          <a:solidFill>
            <a:srgbClr val="FFFFFF"/>
          </a:solidFill>
          <a:ln w="9525"/>
          <a:scene3d>
            <a:camera prst="legacyObliqueTopRight">
              <a:rot lat="0" lon="1740000" rev="0"/>
            </a:camera>
            <a:lightRig rig="legacyFlat3" dir="b"/>
          </a:scene3d>
          <a:sp3d extrusionH="430200" prstMaterial="legacyMatte">
            <a:bevelT w="13500" h="13500" prst="angle"/>
            <a:bevelB w="13500" h="13500" prst="angle"/>
            <a:extrusionClr>
              <a:srgbClr val="FFFFFF"/>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33" name="Rectangle 11"/>
          <p:cNvSpPr/>
          <p:nvPr/>
        </p:nvSpPr>
        <p:spPr>
          <a:xfrm rot="-60000">
            <a:off x="4104958" y="5150803"/>
            <a:ext cx="193675" cy="279400"/>
          </a:xfrm>
          <a:prstGeom prst="rect">
            <a:avLst/>
          </a:prstGeom>
          <a:solidFill>
            <a:srgbClr val="CCFFFF">
              <a:alpha val="50195"/>
            </a:srgbClr>
          </a:solidFill>
          <a:ln w="9525"/>
          <a:scene3d>
            <a:camera prst="legacyObliqueTopRight">
              <a:rot lat="21300000" lon="2100000" rev="0"/>
            </a:camera>
            <a:lightRig rig="legacyFlat2" dir="t"/>
          </a:scene3d>
          <a:sp3d extrusionH="125400" prstMaterial="legacyMatte">
            <a:bevelT w="13500" h="13500" prst="angle"/>
            <a:bevelB w="13500" h="13500" prst="angle"/>
            <a:extrusionClr>
              <a:srgbClr val="CCFFFF"/>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34" name="Oval 12"/>
          <p:cNvSpPr/>
          <p:nvPr/>
        </p:nvSpPr>
        <p:spPr>
          <a:xfrm rot="-60000">
            <a:off x="3843020" y="3660140"/>
            <a:ext cx="130175" cy="168275"/>
          </a:xfrm>
          <a:prstGeom prst="ellipse">
            <a:avLst/>
          </a:prstGeom>
          <a:solidFill>
            <a:srgbClr val="FFCC00"/>
          </a:solidFill>
          <a:ln w="9525"/>
          <a:scene3d>
            <a:camera prst="legacyObliqueTopRight">
              <a:rot lat="16200000" lon="0" rev="0"/>
            </a:camera>
            <a:lightRig rig="legacyFlat3" dir="b"/>
          </a:scene3d>
          <a:sp3d extrusionH="125400" prstMaterial="legacyMatte">
            <a:bevelT w="13500" h="13500" prst="angle"/>
            <a:bevelB w="13500" h="13500" prst="angle"/>
            <a:extrusionClr>
              <a:srgbClr val="FFCC00"/>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35" name="Rectangle 13"/>
          <p:cNvSpPr/>
          <p:nvPr/>
        </p:nvSpPr>
        <p:spPr>
          <a:xfrm rot="-60000">
            <a:off x="3814445" y="3288665"/>
            <a:ext cx="44450" cy="385763"/>
          </a:xfrm>
          <a:prstGeom prst="rect">
            <a:avLst/>
          </a:prstGeom>
          <a:solidFill>
            <a:srgbClr val="99CCFF"/>
          </a:solidFill>
          <a:ln w="9525"/>
          <a:scene3d>
            <a:camera prst="legacyPerspectiveTopRight">
              <a:rot lat="0" lon="0" rev="0"/>
            </a:camera>
            <a:lightRig rig="legacyFlat3" dir="b"/>
          </a:scene3d>
          <a:sp3d extrusionH="887400" prstMaterial="legacyMatte">
            <a:bevelT w="13500" h="13500" prst="angle"/>
            <a:bevelB w="13500" h="13500" prst="angle"/>
            <a:extrusionClr>
              <a:srgbClr val="99CCFF"/>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36" name="Oval 14"/>
          <p:cNvSpPr/>
          <p:nvPr/>
        </p:nvSpPr>
        <p:spPr>
          <a:xfrm rot="-60000">
            <a:off x="3904933" y="3345815"/>
            <a:ext cx="55562" cy="71438"/>
          </a:xfrm>
          <a:prstGeom prst="ellipse">
            <a:avLst/>
          </a:prstGeom>
          <a:solidFill>
            <a:srgbClr val="00FF00"/>
          </a:solidFill>
          <a:ln w="9525"/>
          <a:scene3d>
            <a:camera prst="legacyObliqueTopRight">
              <a:rot lat="21000000" lon="300000" rev="0"/>
            </a:camera>
            <a:lightRig rig="legacyFlat3" dir="b"/>
          </a:scene3d>
          <a:sp3d extrusionH="1560500" prstMaterial="legacyMatte">
            <a:bevelT w="13500" h="13500" prst="angle"/>
            <a:bevelB w="13500" h="13500" prst="angle"/>
            <a:extrusionClr>
              <a:srgbClr val="00FF00"/>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37" name="Oval 15"/>
          <p:cNvSpPr/>
          <p:nvPr/>
        </p:nvSpPr>
        <p:spPr>
          <a:xfrm rot="-60000">
            <a:off x="3906520" y="3377565"/>
            <a:ext cx="53975" cy="71438"/>
          </a:xfrm>
          <a:prstGeom prst="ellipse">
            <a:avLst/>
          </a:prstGeom>
          <a:solidFill>
            <a:srgbClr val="00FF00"/>
          </a:solidFill>
          <a:ln w="9525"/>
          <a:scene3d>
            <a:camera prst="legacyObliqueTopRight">
              <a:rot lat="20100000" lon="300000" rev="0"/>
            </a:camera>
            <a:lightRig rig="legacyFlat3" dir="b"/>
          </a:scene3d>
          <a:sp3d extrusionH="989000" prstMaterial="legacyMatte">
            <a:bevelT w="13500" h="13500" prst="angle"/>
            <a:bevelB w="13500" h="13500" prst="angle"/>
            <a:extrusionClr>
              <a:srgbClr val="00FF00"/>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38" name="Oval 16"/>
          <p:cNvSpPr/>
          <p:nvPr/>
        </p:nvSpPr>
        <p:spPr>
          <a:xfrm rot="-60000">
            <a:off x="4371658" y="3328353"/>
            <a:ext cx="130175" cy="165100"/>
          </a:xfrm>
          <a:prstGeom prst="ellipse">
            <a:avLst/>
          </a:prstGeom>
          <a:solidFill>
            <a:srgbClr val="FFCC00"/>
          </a:solidFill>
          <a:ln w="9525"/>
          <a:scene3d>
            <a:camera prst="legacyObliqueTopRight">
              <a:rot lat="840000" lon="2400000" rev="0"/>
            </a:camera>
            <a:lightRig rig="legacyFlat2" dir="b"/>
          </a:scene3d>
          <a:sp3d extrusionH="100000" prstMaterial="legacyMatte">
            <a:bevelT w="13500" h="13500" prst="angle"/>
            <a:bevelB w="13500" h="13500" prst="angle"/>
            <a:extrusionClr>
              <a:srgbClr val="FFCC00"/>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39" name="Oval 17"/>
          <p:cNvSpPr/>
          <p:nvPr/>
        </p:nvSpPr>
        <p:spPr>
          <a:xfrm rot="-60000">
            <a:off x="4204970" y="3582353"/>
            <a:ext cx="55563" cy="71437"/>
          </a:xfrm>
          <a:prstGeom prst="ellipse">
            <a:avLst/>
          </a:prstGeom>
          <a:solidFill>
            <a:srgbClr val="00FF00"/>
          </a:solidFill>
          <a:ln w="9525"/>
          <a:scene3d>
            <a:camera prst="legacyObliqueTopRight">
              <a:rot lat="16200000" lon="0" rev="0"/>
            </a:camera>
            <a:lightRig rig="legacyFlat3" dir="b"/>
          </a:scene3d>
          <a:sp3d extrusionH="608000" prstMaterial="legacyMatte">
            <a:bevelT w="13500" h="13500" prst="angle"/>
            <a:bevelB w="13500" h="13500" prst="angle"/>
            <a:extrusionClr>
              <a:srgbClr val="00FF00"/>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40" name="AutoShape 18"/>
          <p:cNvSpPr/>
          <p:nvPr/>
        </p:nvSpPr>
        <p:spPr>
          <a:xfrm rot="-60000" flipV="1">
            <a:off x="4227195" y="4426903"/>
            <a:ext cx="34925" cy="741362"/>
          </a:xfrm>
          <a:prstGeom prst="triangle">
            <a:avLst>
              <a:gd name="adj" fmla="val 50000"/>
            </a:avLst>
          </a:prstGeom>
          <a:solidFill>
            <a:srgbClr val="00FF00"/>
          </a:solidFill>
          <a:ln w="9525"/>
          <a:scene3d>
            <a:camera prst="legacyObliqueTopRight">
              <a:rot lat="0" lon="0" rev="0"/>
            </a:camera>
            <a:lightRig rig="legacyFlat3" dir="t"/>
          </a:scene3d>
          <a:sp3d prstMaterial="legacyMatte">
            <a:bevelT w="13500" h="13500" prst="angle"/>
            <a:bevelB w="13500" h="13500" prst="angle"/>
            <a:extrusionClr>
              <a:srgbClr val="00FF00"/>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41" name="Oval 19"/>
          <p:cNvSpPr/>
          <p:nvPr/>
        </p:nvSpPr>
        <p:spPr>
          <a:xfrm rot="420000">
            <a:off x="4020820" y="4231640"/>
            <a:ext cx="428625" cy="309563"/>
          </a:xfrm>
          <a:prstGeom prst="ellipse">
            <a:avLst/>
          </a:prstGeom>
          <a:solidFill>
            <a:srgbClr val="0099FF">
              <a:alpha val="50195"/>
            </a:srgbClr>
          </a:solidFill>
          <a:ln w="9525"/>
          <a:scene3d>
            <a:camera prst="legacyObliqueTopRight">
              <a:rot lat="16800000" lon="0" rev="0"/>
            </a:camera>
            <a:lightRig rig="legacyFlat3" dir="b"/>
          </a:scene3d>
          <a:sp3d prstMaterial="legacyMatte">
            <a:bevelT w="13500" h="13500" prst="angle"/>
            <a:bevelB w="13500" h="13500" prst="angle"/>
            <a:extrusionClr>
              <a:srgbClr val="0099FF"/>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42" name="AutoShape 20"/>
          <p:cNvSpPr/>
          <p:nvPr/>
        </p:nvSpPr>
        <p:spPr>
          <a:xfrm rot="-60000">
            <a:off x="3077845" y="4538028"/>
            <a:ext cx="77788" cy="955675"/>
          </a:xfrm>
          <a:prstGeom prst="upDownArrow">
            <a:avLst>
              <a:gd name="adj1" fmla="val 50000"/>
              <a:gd name="adj2" fmla="val 245314"/>
            </a:avLst>
          </a:prstGeom>
          <a:gradFill rotWithShape="0">
            <a:gsLst>
              <a:gs pos="0">
                <a:srgbClr val="760000"/>
              </a:gs>
              <a:gs pos="50000">
                <a:srgbClr val="FF0000"/>
              </a:gs>
              <a:gs pos="100000">
                <a:srgbClr val="760000"/>
              </a:gs>
            </a:gsLst>
            <a:lin ang="5400000" scaled="1"/>
            <a:tileRect/>
          </a:gradFill>
          <a:ln w="9525">
            <a:noFill/>
          </a:ln>
        </p:spPr>
        <p:txBody>
          <a:bodyPr anchor="t"/>
          <a:lstStyle/>
          <a:p>
            <a:endParaRPr lang="zh-CN" altLang="en-US" dirty="0">
              <a:latin typeface="Century Gothic" panose="020B0502020202020204" pitchFamily="34" charset="0"/>
              <a:ea typeface="微软雅黑" panose="020B0503020204020204" charset="-122"/>
            </a:endParaRPr>
          </a:p>
        </p:txBody>
      </p:sp>
      <p:sp>
        <p:nvSpPr>
          <p:cNvPr id="26643" name="AutoShape 21"/>
          <p:cNvSpPr/>
          <p:nvPr/>
        </p:nvSpPr>
        <p:spPr>
          <a:xfrm rot="3540000">
            <a:off x="4343083" y="4592003"/>
            <a:ext cx="95250" cy="190500"/>
          </a:xfrm>
          <a:prstGeom prst="upArrow">
            <a:avLst>
              <a:gd name="adj1" fmla="val 50000"/>
              <a:gd name="adj2" fmla="val 49935"/>
            </a:avLst>
          </a:prstGeom>
          <a:gradFill rotWithShape="0">
            <a:gsLst>
              <a:gs pos="0">
                <a:srgbClr val="760000"/>
              </a:gs>
              <a:gs pos="100000">
                <a:srgbClr val="FF0000"/>
              </a:gs>
            </a:gsLst>
            <a:lin ang="5400000" scaled="1"/>
            <a:tileRect/>
          </a:gradFill>
          <a:ln w="9525">
            <a:noFill/>
          </a:ln>
        </p:spPr>
        <p:txBody>
          <a:bodyPr anchor="t"/>
          <a:lstStyle/>
          <a:p>
            <a:endParaRPr lang="zh-CN" altLang="en-US" dirty="0">
              <a:latin typeface="Century Gothic" panose="020B0502020202020204" pitchFamily="34" charset="0"/>
              <a:ea typeface="微软雅黑" panose="020B0503020204020204" charset="-122"/>
            </a:endParaRPr>
          </a:p>
        </p:txBody>
      </p:sp>
      <p:sp>
        <p:nvSpPr>
          <p:cNvPr id="26644" name="AutoShape 22"/>
          <p:cNvSpPr/>
          <p:nvPr/>
        </p:nvSpPr>
        <p:spPr>
          <a:xfrm rot="-4260000" flipH="1">
            <a:off x="4062095" y="4623753"/>
            <a:ext cx="95250" cy="190500"/>
          </a:xfrm>
          <a:prstGeom prst="upArrow">
            <a:avLst>
              <a:gd name="adj1" fmla="val 50000"/>
              <a:gd name="adj2" fmla="val 50000"/>
            </a:avLst>
          </a:prstGeom>
          <a:gradFill rotWithShape="0">
            <a:gsLst>
              <a:gs pos="0">
                <a:srgbClr val="760000"/>
              </a:gs>
              <a:gs pos="100000">
                <a:srgbClr val="FF0000"/>
              </a:gs>
            </a:gsLst>
            <a:lin ang="5400000" scaled="1"/>
            <a:tileRect/>
          </a:gradFill>
          <a:ln w="9525">
            <a:noFill/>
          </a:ln>
        </p:spPr>
        <p:txBody>
          <a:bodyPr anchor="t"/>
          <a:lstStyle/>
          <a:p>
            <a:endParaRPr lang="zh-CN" altLang="en-US" dirty="0">
              <a:latin typeface="Century Gothic" panose="020B0502020202020204" pitchFamily="34" charset="0"/>
              <a:ea typeface="微软雅黑" panose="020B0503020204020204" charset="-122"/>
            </a:endParaRPr>
          </a:p>
        </p:txBody>
      </p:sp>
      <p:sp>
        <p:nvSpPr>
          <p:cNvPr id="26645" name="AutoShape 23"/>
          <p:cNvSpPr/>
          <p:nvPr/>
        </p:nvSpPr>
        <p:spPr>
          <a:xfrm rot="-4260000" flipV="1">
            <a:off x="4357370" y="4741228"/>
            <a:ext cx="95250" cy="190500"/>
          </a:xfrm>
          <a:prstGeom prst="upArrow">
            <a:avLst>
              <a:gd name="adj1" fmla="val 50000"/>
              <a:gd name="adj2" fmla="val 50000"/>
            </a:avLst>
          </a:prstGeom>
          <a:gradFill rotWithShape="0">
            <a:gsLst>
              <a:gs pos="0">
                <a:srgbClr val="FF0000"/>
              </a:gs>
              <a:gs pos="100000">
                <a:srgbClr val="760000"/>
              </a:gs>
            </a:gsLst>
            <a:lin ang="5400000" scaled="1"/>
            <a:tileRect/>
          </a:gradFill>
          <a:ln w="9525">
            <a:noFill/>
          </a:ln>
        </p:spPr>
        <p:txBody>
          <a:bodyPr anchor="t"/>
          <a:lstStyle/>
          <a:p>
            <a:endParaRPr lang="zh-CN" altLang="en-US" dirty="0">
              <a:latin typeface="Century Gothic" panose="020B0502020202020204" pitchFamily="34" charset="0"/>
              <a:ea typeface="微软雅黑" panose="020B0503020204020204" charset="-122"/>
            </a:endParaRPr>
          </a:p>
        </p:txBody>
      </p:sp>
      <p:sp>
        <p:nvSpPr>
          <p:cNvPr id="26646" name="AutoShape 24"/>
          <p:cNvSpPr/>
          <p:nvPr/>
        </p:nvSpPr>
        <p:spPr>
          <a:xfrm rot="-6960000" flipH="1">
            <a:off x="4054158" y="4792028"/>
            <a:ext cx="95250" cy="190500"/>
          </a:xfrm>
          <a:prstGeom prst="upArrow">
            <a:avLst>
              <a:gd name="adj1" fmla="val 50000"/>
              <a:gd name="adj2" fmla="val 50000"/>
            </a:avLst>
          </a:prstGeom>
          <a:gradFill rotWithShape="0">
            <a:gsLst>
              <a:gs pos="0">
                <a:srgbClr val="FF0000"/>
              </a:gs>
              <a:gs pos="100000">
                <a:srgbClr val="760000"/>
              </a:gs>
            </a:gsLst>
            <a:lin ang="5400000" scaled="1"/>
            <a:tileRect/>
          </a:gradFill>
          <a:ln w="9525">
            <a:noFill/>
          </a:ln>
        </p:spPr>
        <p:txBody>
          <a:bodyPr anchor="t"/>
          <a:lstStyle/>
          <a:p>
            <a:endParaRPr lang="zh-CN" altLang="en-US" dirty="0">
              <a:latin typeface="Century Gothic" panose="020B0502020202020204" pitchFamily="34" charset="0"/>
              <a:ea typeface="微软雅黑" panose="020B0503020204020204" charset="-122"/>
            </a:endParaRPr>
          </a:p>
        </p:txBody>
      </p:sp>
      <p:sp>
        <p:nvSpPr>
          <p:cNvPr id="26647" name="Rectangle 25"/>
          <p:cNvSpPr/>
          <p:nvPr/>
        </p:nvSpPr>
        <p:spPr>
          <a:xfrm rot="-2760000">
            <a:off x="4120833" y="3452178"/>
            <a:ext cx="34925" cy="292100"/>
          </a:xfrm>
          <a:prstGeom prst="rect">
            <a:avLst/>
          </a:prstGeom>
          <a:solidFill>
            <a:srgbClr val="99CCFF"/>
          </a:solidFill>
          <a:ln w="9525"/>
          <a:scene3d>
            <a:camera prst="legacyObliqueTopRight">
              <a:rot lat="21300000" lon="600000" rev="0"/>
            </a:camera>
            <a:lightRig rig="legacyFlat4" dir="b"/>
          </a:scene3d>
          <a:sp3d extrusionH="379400" prstMaterial="legacyMatte">
            <a:bevelT w="13500" h="13500" prst="angle"/>
            <a:bevelB w="13500" h="13500" prst="angle"/>
            <a:extrusionClr>
              <a:srgbClr val="99CCFF"/>
            </a:extrusionClr>
          </a:sp3d>
        </p:spPr>
        <p:txBody>
          <a:bodyPr anchor="t">
            <a:flatTx/>
          </a:bodyPr>
          <a:lstStyle/>
          <a:p>
            <a:endParaRPr lang="zh-CN" altLang="en-US" dirty="0">
              <a:latin typeface="Century Gothic" panose="020B0502020202020204" pitchFamily="34" charset="0"/>
              <a:ea typeface="微软雅黑" panose="020B0503020204020204" charset="-122"/>
            </a:endParaRPr>
          </a:p>
        </p:txBody>
      </p:sp>
      <p:sp>
        <p:nvSpPr>
          <p:cNvPr id="26648" name="Line 26"/>
          <p:cNvSpPr/>
          <p:nvPr/>
        </p:nvSpPr>
        <p:spPr>
          <a:xfrm>
            <a:off x="3082608" y="5569903"/>
            <a:ext cx="1577975" cy="368300"/>
          </a:xfrm>
          <a:prstGeom prst="line">
            <a:avLst/>
          </a:prstGeom>
          <a:ln w="28575" cap="flat" cmpd="sng">
            <a:solidFill>
              <a:srgbClr val="0000FF"/>
            </a:solidFill>
            <a:prstDash val="solid"/>
            <a:round/>
            <a:headEnd type="triangle" w="med" len="med"/>
            <a:tailEnd type="triangle" w="med" len="med"/>
          </a:ln>
        </p:spPr>
      </p:sp>
      <p:sp>
        <p:nvSpPr>
          <p:cNvPr id="26649" name="Line 27"/>
          <p:cNvSpPr/>
          <p:nvPr/>
        </p:nvSpPr>
        <p:spPr>
          <a:xfrm flipV="1">
            <a:off x="3157220" y="4979353"/>
            <a:ext cx="1203325" cy="514350"/>
          </a:xfrm>
          <a:prstGeom prst="line">
            <a:avLst/>
          </a:prstGeom>
          <a:ln w="28575" cap="flat" cmpd="sng">
            <a:solidFill>
              <a:srgbClr val="0000FF"/>
            </a:solidFill>
            <a:prstDash val="solid"/>
            <a:round/>
            <a:headEnd type="triangle" w="med" len="med"/>
            <a:tailEnd type="triangle" w="med" len="med"/>
          </a:ln>
        </p:spPr>
      </p:sp>
      <p:sp>
        <p:nvSpPr>
          <p:cNvPr id="26650" name="Text Box 28"/>
          <p:cNvSpPr txBox="1"/>
          <p:nvPr/>
        </p:nvSpPr>
        <p:spPr>
          <a:xfrm>
            <a:off x="2579370" y="5128578"/>
            <a:ext cx="501650" cy="309562"/>
          </a:xfrm>
          <a:prstGeom prst="rect">
            <a:avLst/>
          </a:prstGeom>
          <a:noFill/>
          <a:ln w="9525">
            <a:noFill/>
          </a:ln>
        </p:spPr>
        <p:txBody>
          <a:bodyPr anchor="t">
            <a:spAutoFit/>
          </a:bodyPr>
          <a:lstStyle/>
          <a:p>
            <a:r>
              <a:rPr lang="en-US" altLang="zh-CN" sz="1400" dirty="0">
                <a:latin typeface="Century Gothic" panose="020B0502020202020204" pitchFamily="34" charset="0"/>
                <a:ea typeface="微软雅黑" panose="020B0503020204020204" charset="-122"/>
              </a:rPr>
              <a:t>Z</a:t>
            </a:r>
          </a:p>
        </p:txBody>
      </p:sp>
      <p:sp>
        <p:nvSpPr>
          <p:cNvPr id="26651" name="Text Box 29"/>
          <p:cNvSpPr txBox="1"/>
          <p:nvPr/>
        </p:nvSpPr>
        <p:spPr>
          <a:xfrm>
            <a:off x="3308033" y="5792153"/>
            <a:ext cx="779462" cy="311150"/>
          </a:xfrm>
          <a:prstGeom prst="rect">
            <a:avLst/>
          </a:prstGeom>
          <a:noFill/>
          <a:ln w="9525">
            <a:noFill/>
          </a:ln>
        </p:spPr>
        <p:txBody>
          <a:bodyPr anchor="t">
            <a:spAutoFit/>
          </a:bodyPr>
          <a:lstStyle/>
          <a:p>
            <a:r>
              <a:rPr lang="en-US" altLang="zh-CN" sz="1400" dirty="0">
                <a:latin typeface="Century Gothic" panose="020B0502020202020204" pitchFamily="34" charset="0"/>
                <a:ea typeface="微软雅黑" panose="020B0503020204020204" charset="-122"/>
              </a:rPr>
              <a:t>X'</a:t>
            </a:r>
            <a:endParaRPr lang="zh-CN" altLang="zh-CN" sz="1400" dirty="0">
              <a:latin typeface="Century Gothic" panose="020B0502020202020204" pitchFamily="34" charset="0"/>
              <a:ea typeface="微软雅黑" panose="020B0503020204020204" charset="-122"/>
            </a:endParaRPr>
          </a:p>
        </p:txBody>
      </p:sp>
      <p:sp>
        <p:nvSpPr>
          <p:cNvPr id="26652" name="Text Box 30"/>
          <p:cNvSpPr txBox="1"/>
          <p:nvPr/>
        </p:nvSpPr>
        <p:spPr>
          <a:xfrm>
            <a:off x="3082608" y="5038090"/>
            <a:ext cx="600075" cy="311150"/>
          </a:xfrm>
          <a:prstGeom prst="rect">
            <a:avLst/>
          </a:prstGeom>
          <a:noFill/>
          <a:ln w="9525">
            <a:noFill/>
          </a:ln>
        </p:spPr>
        <p:txBody>
          <a:bodyPr anchor="t">
            <a:spAutoFit/>
          </a:bodyPr>
          <a:lstStyle/>
          <a:p>
            <a:r>
              <a:rPr lang="en-US" altLang="zh-CN" sz="1400" dirty="0">
                <a:latin typeface="Century Gothic" panose="020B0502020202020204" pitchFamily="34" charset="0"/>
                <a:ea typeface="微软雅黑" panose="020B0503020204020204" charset="-122"/>
              </a:rPr>
              <a:t>Y'</a:t>
            </a:r>
            <a:endParaRPr lang="zh-CN" altLang="zh-CN" sz="1400" dirty="0">
              <a:latin typeface="Century Gothic" panose="020B0502020202020204" pitchFamily="34" charset="0"/>
              <a:ea typeface="微软雅黑" panose="020B0503020204020204" charset="-122"/>
            </a:endParaRPr>
          </a:p>
        </p:txBody>
      </p:sp>
      <p:pic>
        <p:nvPicPr>
          <p:cNvPr id="26654" name="Picture 1" descr="E:\激光内雕机资料\内雕机\激光内雕机12.jpg"/>
          <p:cNvPicPr>
            <a:picLocks noChangeAspect="1"/>
          </p:cNvPicPr>
          <p:nvPr/>
        </p:nvPicPr>
        <p:blipFill>
          <a:blip r:embed="rId4"/>
          <a:stretch>
            <a:fillRect/>
          </a:stretch>
        </p:blipFill>
        <p:spPr>
          <a:xfrm>
            <a:off x="6225858" y="2967990"/>
            <a:ext cx="2089150" cy="3101975"/>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44220" y="1643380"/>
            <a:ext cx="10526395" cy="4707890"/>
          </a:xfrm>
          <a:prstGeom prst="rect">
            <a:avLst/>
          </a:prstGeom>
        </p:spPr>
        <p:txBody>
          <a:bodyPr wrap="square">
            <a:spAutoFit/>
          </a:bodyPr>
          <a:lstStyle/>
          <a:p>
            <a:pPr>
              <a:lnSpc>
                <a:spcPct val="150000"/>
              </a:lnSpc>
            </a:pPr>
            <a:r>
              <a:rPr lang="en-US" altLang="zh-CN" sz="2000" b="1" dirty="0">
                <a:solidFill>
                  <a:srgbClr val="FF0000"/>
                </a:solidFill>
                <a:latin typeface="楷体_GB2312" pitchFamily="49" charset="-122"/>
                <a:ea typeface="楷体_GB2312" pitchFamily="49" charset="-122"/>
                <a:sym typeface="+mn-ea"/>
              </a:rPr>
              <a:t>(1)  </a:t>
            </a:r>
            <a:r>
              <a:rPr lang="zh-CN" altLang="en-US" sz="2000" b="1" dirty="0">
                <a:solidFill>
                  <a:srgbClr val="FF0000"/>
                </a:solidFill>
                <a:latin typeface="楷体_GB2312" pitchFamily="49" charset="-122"/>
                <a:ea typeface="楷体_GB2312" pitchFamily="49" charset="-122"/>
                <a:sym typeface="+mn-ea"/>
              </a:rPr>
              <a:t>急停开关</a:t>
            </a:r>
            <a:r>
              <a:rPr lang="zh-CN" altLang="en-US" sz="2000" b="1" dirty="0">
                <a:latin typeface="楷体_GB2312" pitchFamily="49" charset="-122"/>
                <a:ea typeface="楷体_GB2312" pitchFamily="49" charset="-122"/>
                <a:sym typeface="+mn-ea"/>
              </a:rPr>
              <a:t>：</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按下红色的急停开关按钮，机器的供电将被切断。向右转动红色按钮45度，红色按钮将自动弹起，机器将恢复供电。</a:t>
            </a:r>
            <a:endPar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l">
              <a:lnSpc>
                <a:spcPct val="150000"/>
              </a:lnSpc>
              <a:buClrTx/>
              <a:buSzTx/>
              <a:buFontTx/>
            </a:pPr>
            <a:r>
              <a:rPr lang="en-US" altLang="zh-CN" sz="2000" b="1" dirty="0">
                <a:solidFill>
                  <a:srgbClr val="FF0000"/>
                </a:solidFill>
                <a:latin typeface="楷体_GB2312" pitchFamily="49" charset="-122"/>
                <a:ea typeface="楷体_GB2312" pitchFamily="49" charset="-122"/>
                <a:sym typeface="+mn-ea"/>
              </a:rPr>
              <a:t>(2)  </a:t>
            </a:r>
            <a:r>
              <a:rPr lang="zh-CN" altLang="en-US" sz="2000" b="1" dirty="0">
                <a:solidFill>
                  <a:srgbClr val="FF0000"/>
                </a:solidFill>
                <a:latin typeface="楷体_GB2312" pitchFamily="49" charset="-122"/>
                <a:ea typeface="楷体_GB2312" pitchFamily="49" charset="-122"/>
                <a:sym typeface="+mn-ea"/>
              </a:rPr>
              <a:t>钥匙开关</a:t>
            </a:r>
            <a:r>
              <a:rPr lang="zh-CN" altLang="en-US" sz="2000" b="1" dirty="0">
                <a:latin typeface="楷体_GB2312" pitchFamily="49" charset="-122"/>
                <a:ea typeface="楷体_GB2312" pitchFamily="49" charset="-122"/>
                <a:sym typeface="+mn-ea"/>
              </a:rPr>
              <a:t>：</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钥匙开关用来控制机器供电的开启和关闭 。</a:t>
            </a:r>
            <a:endPar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en-US" altLang="zh-CN" sz="2000" b="1" dirty="0">
                <a:solidFill>
                  <a:srgbClr val="FF0000"/>
                </a:solidFill>
                <a:latin typeface="楷体_GB2312" pitchFamily="49" charset="-122"/>
                <a:ea typeface="楷体_GB2312" pitchFamily="49" charset="-122"/>
                <a:sym typeface="+mn-ea"/>
              </a:rPr>
              <a:t>(3)  </a:t>
            </a:r>
            <a:r>
              <a:rPr lang="zh-CN" altLang="en-US" sz="2000" b="1" dirty="0">
                <a:solidFill>
                  <a:srgbClr val="FF0000"/>
                </a:solidFill>
                <a:latin typeface="楷体_GB2312" pitchFamily="49" charset="-122"/>
                <a:ea typeface="楷体_GB2312" pitchFamily="49" charset="-122"/>
                <a:sym typeface="+mn-ea"/>
              </a:rPr>
              <a:t>激光指示灯</a:t>
            </a:r>
            <a:r>
              <a:rPr lang="zh-CN" altLang="en-US" sz="2000" b="1" dirty="0">
                <a:latin typeface="楷体_GB2312" pitchFamily="49" charset="-122"/>
                <a:ea typeface="楷体_GB2312" pitchFamily="49" charset="-122"/>
                <a:sym typeface="+mn-ea"/>
              </a:rPr>
              <a:t>：</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软件控制开启激光，当激光指示灯停止闪烁，指示灯处于常亮状态，表示激光处于正常工作状态。</a:t>
            </a:r>
            <a:endParaRPr lang="zh-CN" altLang="en-US" sz="2000" dirty="0">
              <a:latin typeface="楷体_GB2312" pitchFamily="49" charset="-122"/>
              <a:ea typeface="楷体_GB2312" pitchFamily="49" charset="-122"/>
            </a:endParaRPr>
          </a:p>
          <a:p>
            <a:pPr>
              <a:lnSpc>
                <a:spcPct val="150000"/>
              </a:lnSpc>
            </a:pPr>
            <a:r>
              <a:rPr lang="en-US" altLang="zh-CN" sz="2000" b="1" dirty="0">
                <a:solidFill>
                  <a:srgbClr val="FF0000"/>
                </a:solidFill>
                <a:latin typeface="楷体_GB2312" pitchFamily="49" charset="-122"/>
                <a:ea typeface="楷体_GB2312" pitchFamily="49" charset="-122"/>
                <a:sym typeface="+mn-ea"/>
              </a:rPr>
              <a:t>(4)  </a:t>
            </a:r>
            <a:r>
              <a:rPr lang="zh-CN" altLang="en-US" sz="2000" b="1" dirty="0">
                <a:solidFill>
                  <a:srgbClr val="FF0000"/>
                </a:solidFill>
                <a:latin typeface="楷体_GB2312" pitchFamily="49" charset="-122"/>
                <a:ea typeface="楷体_GB2312" pitchFamily="49" charset="-122"/>
                <a:sym typeface="+mn-ea"/>
              </a:rPr>
              <a:t>报警指示灯</a:t>
            </a:r>
            <a:r>
              <a:rPr lang="zh-CN" altLang="en-US" sz="2000" b="1" dirty="0">
                <a:latin typeface="楷体_GB2312" pitchFamily="49" charset="-122"/>
                <a:ea typeface="楷体_GB2312" pitchFamily="49" charset="-122"/>
                <a:sym typeface="+mn-ea"/>
              </a:rPr>
              <a:t>：</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软件控制关闭激光，激光开始自我冷却，此时报警指示灯开始闪烁，当报警指示灯灭掉，激光器停止工作。如果报警指示灯处于常亮状态，表示内雕机有问题，机器处于保护状态。</a:t>
            </a:r>
            <a:endPar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l">
              <a:lnSpc>
                <a:spcPct val="150000"/>
              </a:lnSpc>
              <a:buClrTx/>
              <a:buSzTx/>
              <a:buFontTx/>
            </a:pPr>
            <a:r>
              <a:rPr lang="en-US" altLang="zh-CN" sz="2000" b="1" dirty="0">
                <a:solidFill>
                  <a:srgbClr val="FF0000"/>
                </a:solidFill>
                <a:latin typeface="楷体_GB2312" pitchFamily="49" charset="-122"/>
                <a:ea typeface="楷体_GB2312" pitchFamily="49" charset="-122"/>
                <a:sym typeface="+mn-ea"/>
              </a:rPr>
              <a:t>(5) </a:t>
            </a:r>
            <a:r>
              <a:rPr lang="zh-CN" altLang="en-US" sz="2000" b="1" dirty="0">
                <a:solidFill>
                  <a:srgbClr val="FF0000"/>
                </a:solidFill>
                <a:latin typeface="楷体_GB2312" pitchFamily="49" charset="-122"/>
                <a:ea typeface="楷体_GB2312" pitchFamily="49" charset="-122"/>
                <a:sym typeface="+mn-ea"/>
              </a:rPr>
              <a:t>工作完成指示灯</a:t>
            </a:r>
            <a:r>
              <a:rPr lang="en-US" altLang="zh-CN" sz="2000" b="1" dirty="0">
                <a:solidFill>
                  <a:srgbClr val="FF0000"/>
                </a:solidFill>
                <a:latin typeface="楷体_GB2312" pitchFamily="49" charset="-122"/>
                <a:ea typeface="楷体_GB2312" pitchFamily="49" charset="-122"/>
                <a:sym typeface="+mn-ea"/>
              </a:rPr>
              <a:t>: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当雕刻任务完成的时候，工作指示灯会闪烁来提示操作员雕刻任务完成。 </a:t>
            </a:r>
            <a:endPar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9894833" y="694553"/>
            <a:ext cx="1277992" cy="481798"/>
          </a:xfrm>
          <a:prstGeom prst="rect">
            <a:avLst/>
          </a:prstGeom>
        </p:spPr>
      </p:pic>
      <p:sp>
        <p:nvSpPr>
          <p:cNvPr id="12" name="矩形 11"/>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p:cNvSpPr txBox="1"/>
          <p:nvPr/>
        </p:nvSpPr>
        <p:spPr>
          <a:xfrm>
            <a:off x="744220" y="868045"/>
            <a:ext cx="4530090" cy="50165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三维激光内雕机硬件</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44116" y="1950837"/>
            <a:ext cx="5383349" cy="4246245"/>
          </a:xfrm>
          <a:prstGeom prst="rect">
            <a:avLst/>
          </a:prstGeom>
        </p:spPr>
        <p:txBody>
          <a:bodyPr wrap="square">
            <a:spAutoFit/>
          </a:bodyPr>
          <a:lstStyle/>
          <a:p>
            <a:pPr>
              <a:lnSpc>
                <a:spcPct val="150000"/>
              </a:lnSpc>
            </a:pPr>
            <a:r>
              <a:rPr lang="en-US" altLang="zh-CN" sz="2000" dirty="0">
                <a:latin typeface="楷体_GB2312" pitchFamily="49" charset="-122"/>
                <a:ea typeface="楷体_GB2312" pitchFamily="49" charset="-122"/>
                <a:sym typeface="+mn-ea"/>
              </a:rPr>
              <a:t>(6)</a:t>
            </a:r>
            <a:r>
              <a:rPr lang="en-US" altLang="zh-CN" sz="2000" b="1" dirty="0">
                <a:latin typeface="楷体_GB2312" pitchFamily="49" charset="-122"/>
                <a:ea typeface="楷体_GB2312" pitchFamily="49" charset="-122"/>
                <a:sym typeface="+mn-ea"/>
              </a:rPr>
              <a:t>  AD </a:t>
            </a:r>
            <a:r>
              <a:rPr lang="en-US" altLang="zh-CN" sz="2000" dirty="0">
                <a:latin typeface="楷体_GB2312" pitchFamily="49" charset="-122"/>
                <a:ea typeface="楷体_GB2312" pitchFamily="49" charset="-122"/>
                <a:sym typeface="+mn-ea"/>
              </a:rPr>
              <a:t>: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扫描振镜控制接口，与工控机相连。</a:t>
            </a:r>
            <a:endPar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en-US" altLang="zh-CN" sz="2000" dirty="0">
                <a:latin typeface="楷体_GB2312" pitchFamily="49" charset="-122"/>
                <a:ea typeface="楷体_GB2312" pitchFamily="49" charset="-122"/>
                <a:sym typeface="+mn-ea"/>
              </a:rPr>
              <a:t>(7)</a:t>
            </a:r>
            <a:r>
              <a:rPr lang="en-US" altLang="zh-CN" sz="2000" b="1" dirty="0">
                <a:latin typeface="楷体_GB2312" pitchFamily="49" charset="-122"/>
                <a:ea typeface="楷体_GB2312" pitchFamily="49" charset="-122"/>
                <a:sym typeface="+mn-ea"/>
              </a:rPr>
              <a:t>  LS </a:t>
            </a:r>
            <a:r>
              <a:rPr lang="en-US" altLang="zh-CN" sz="2000" dirty="0">
                <a:latin typeface="楷体_GB2312" pitchFamily="49" charset="-122"/>
                <a:ea typeface="楷体_GB2312" pitchFamily="49" charset="-122"/>
                <a:sym typeface="+mn-ea"/>
              </a:rPr>
              <a:t>: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工作台控制接口，与工控机相连。</a:t>
            </a:r>
            <a:endParaRPr lang="zh-CN" altLang="en-US" sz="2000" dirty="0">
              <a:latin typeface="楷体_GB2312" pitchFamily="49" charset="-122"/>
              <a:ea typeface="楷体_GB2312" pitchFamily="49" charset="-122"/>
            </a:endParaRPr>
          </a:p>
          <a:p>
            <a:pPr>
              <a:lnSpc>
                <a:spcPct val="150000"/>
              </a:lnSpc>
            </a:pPr>
            <a:r>
              <a:rPr lang="en-US" altLang="zh-CN" sz="2000" dirty="0">
                <a:latin typeface="楷体_GB2312" pitchFamily="49" charset="-122"/>
                <a:ea typeface="楷体_GB2312" pitchFamily="49" charset="-122"/>
                <a:sym typeface="+mn-ea"/>
              </a:rPr>
              <a:t>(8) </a:t>
            </a:r>
            <a:r>
              <a:rPr lang="en-US" altLang="zh-CN" sz="2000" b="1" dirty="0">
                <a:latin typeface="楷体_GB2312" pitchFamily="49" charset="-122"/>
                <a:ea typeface="楷体_GB2312" pitchFamily="49" charset="-122"/>
                <a:sym typeface="+mn-ea"/>
              </a:rPr>
              <a:t>USB </a:t>
            </a:r>
            <a:r>
              <a:rPr lang="en-US" altLang="zh-CN" sz="2000" dirty="0">
                <a:latin typeface="楷体_GB2312" pitchFamily="49" charset="-122"/>
                <a:ea typeface="楷体_GB2312" pitchFamily="49" charset="-122"/>
                <a:sym typeface="+mn-ea"/>
              </a:rPr>
              <a:t>: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激光器控制接口，与工控机相连。</a:t>
            </a:r>
            <a:endParaRPr lang="zh-CN" altLang="en-US" sz="2000" dirty="0">
              <a:latin typeface="楷体_GB2312" pitchFamily="49" charset="-122"/>
              <a:ea typeface="楷体_GB2312" pitchFamily="49" charset="-122"/>
            </a:endParaRPr>
          </a:p>
          <a:p>
            <a:pPr>
              <a:lnSpc>
                <a:spcPct val="150000"/>
              </a:lnSpc>
            </a:pPr>
            <a:r>
              <a:rPr lang="en-US" altLang="zh-CN" sz="2000" dirty="0">
                <a:latin typeface="楷体_GB2312" pitchFamily="49" charset="-122"/>
                <a:ea typeface="楷体_GB2312" pitchFamily="49" charset="-122"/>
                <a:sym typeface="+mn-ea"/>
              </a:rPr>
              <a:t>(9) </a:t>
            </a:r>
            <a:r>
              <a:rPr lang="en-US" altLang="zh-CN" sz="2000" b="1" dirty="0">
                <a:latin typeface="楷体_GB2312" pitchFamily="49" charset="-122"/>
                <a:ea typeface="楷体_GB2312" pitchFamily="49" charset="-122"/>
                <a:sym typeface="Arial" panose="020B0604020202020204" pitchFamily="34" charset="0"/>
              </a:rPr>
              <a:t>POWER </a:t>
            </a:r>
            <a:r>
              <a:rPr lang="en-US" altLang="zh-CN" sz="2000" dirty="0">
                <a:latin typeface="楷体_GB2312" pitchFamily="49" charset="-122"/>
                <a:ea typeface="楷体_GB2312" pitchFamily="49" charset="-122"/>
                <a:sym typeface="Arial" panose="020B0604020202020204" pitchFamily="34" charset="0"/>
              </a:rPr>
              <a:t>: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Arial" panose="020B0604020202020204" pitchFamily="34" charset="0"/>
              </a:rPr>
              <a:t>内雕机电源输入连接口，输入电压220V/50HZ.</a:t>
            </a:r>
            <a:endPar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en-US" altLang="zh-CN" sz="2000" dirty="0">
                <a:latin typeface="楷体_GB2312" pitchFamily="49" charset="-122"/>
                <a:ea typeface="楷体_GB2312" pitchFamily="49" charset="-122"/>
                <a:sym typeface="+mn-ea"/>
              </a:rPr>
              <a:t>(10)</a:t>
            </a:r>
            <a:r>
              <a:rPr lang="en-US" altLang="zh-CN" sz="2000" b="1" dirty="0">
                <a:latin typeface="楷体_GB2312" pitchFamily="49" charset="-122"/>
                <a:ea typeface="楷体_GB2312" pitchFamily="49" charset="-122"/>
                <a:sym typeface="+mn-ea"/>
              </a:rPr>
              <a:t> </a:t>
            </a:r>
            <a:r>
              <a:rPr lang="en-US" altLang="zh-CN" sz="2000" b="1" dirty="0">
                <a:latin typeface="楷体_GB2312" pitchFamily="49" charset="-122"/>
                <a:ea typeface="楷体_GB2312" pitchFamily="49" charset="-122"/>
                <a:sym typeface="Arial" panose="020B0604020202020204" pitchFamily="34" charset="0"/>
              </a:rPr>
              <a:t>BREAKER</a:t>
            </a:r>
            <a:r>
              <a:rPr lang="en-US" altLang="zh-CN" sz="2000" dirty="0">
                <a:latin typeface="楷体_GB2312" pitchFamily="49" charset="-122"/>
                <a:ea typeface="楷体_GB2312" pitchFamily="49" charset="-122"/>
                <a:sym typeface="Arial" panose="020B0604020202020204" pitchFamily="34" charset="0"/>
              </a:rPr>
              <a:t> : </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Arial" panose="020B0604020202020204" pitchFamily="34" charset="0"/>
              </a:rPr>
              <a:t>内雕机电源总闸 。</a:t>
            </a:r>
            <a:endParaRPr lang="zh-CN" altLang="en-US" sz="2000" dirty="0">
              <a:latin typeface="楷体_GB2312" pitchFamily="49" charset="-122"/>
              <a:ea typeface="楷体_GB2312" pitchFamily="49" charset="-122"/>
            </a:endParaRPr>
          </a:p>
          <a:p>
            <a:pPr>
              <a:lnSpc>
                <a:spcPct val="150000"/>
              </a:lnSpc>
            </a:pPr>
            <a:endParaRPr lang="zh-CN" altLang="en-US" sz="2000" dirty="0">
              <a:latin typeface="楷体_GB2312" pitchFamily="49" charset="-122"/>
              <a:ea typeface="楷体_GB2312" pitchFamily="49" charset="-122"/>
            </a:endParaRPr>
          </a:p>
          <a:p>
            <a:pPr>
              <a:lnSpc>
                <a:spcPct val="150000"/>
              </a:lnSpc>
            </a:pPr>
            <a:endPar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9894833" y="694553"/>
            <a:ext cx="1277992" cy="481798"/>
          </a:xfrm>
          <a:prstGeom prst="rect">
            <a:avLst/>
          </a:prstGeom>
        </p:spPr>
      </p:pic>
      <p:sp>
        <p:nvSpPr>
          <p:cNvPr id="12" name="矩形 11"/>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p:cNvSpPr txBox="1"/>
          <p:nvPr/>
        </p:nvSpPr>
        <p:spPr>
          <a:xfrm>
            <a:off x="744220" y="882015"/>
            <a:ext cx="4159885" cy="501650"/>
          </a:xfrm>
          <a:prstGeom prst="rect">
            <a:avLst/>
          </a:prstGeom>
          <a:noFill/>
        </p:spPr>
        <p:txBody>
          <a:bodyPr wrap="square" lIns="0" tIns="36000" rIns="216000" bIns="36000" rtlCol="0">
            <a:spAutoFit/>
          </a:bodyPr>
          <a:lstStyle/>
          <a:p>
            <a:pPr>
              <a:spcBef>
                <a:spcPts val="1000"/>
              </a:spcBef>
            </a:pP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三维激光内雕机硬件</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8674" name="Picture 2"/>
          <p:cNvPicPr>
            <a:picLocks noChangeAspect="1"/>
          </p:cNvPicPr>
          <p:nvPr/>
        </p:nvPicPr>
        <p:blipFill>
          <a:blip r:embed="rId3"/>
          <a:stretch>
            <a:fillRect/>
          </a:stretch>
        </p:blipFill>
        <p:spPr>
          <a:xfrm>
            <a:off x="6785610" y="2089150"/>
            <a:ext cx="4110355" cy="2282825"/>
          </a:xfrm>
          <a:prstGeom prst="rect">
            <a:avLst/>
          </a:prstGeom>
          <a:noFill/>
          <a:ln w="9525">
            <a:noFill/>
          </a:ln>
        </p:spPr>
      </p:pic>
      <p:sp>
        <p:nvSpPr>
          <p:cNvPr id="28675" name="文本框 1"/>
          <p:cNvSpPr txBox="1"/>
          <p:nvPr/>
        </p:nvSpPr>
        <p:spPr>
          <a:xfrm>
            <a:off x="7141845" y="4672648"/>
            <a:ext cx="3105150" cy="365125"/>
          </a:xfrm>
          <a:prstGeom prst="rect">
            <a:avLst/>
          </a:prstGeom>
          <a:noFill/>
          <a:ln w="9525">
            <a:noFill/>
          </a:ln>
        </p:spPr>
        <p:txBody>
          <a:bodyPr wrap="none" anchor="t">
            <a:spAutoFit/>
          </a:bodyPr>
          <a:lstStyle/>
          <a:p>
            <a:pPr>
              <a:buFont typeface="Wingdings" panose="05000000000000000000" pitchFamily="2" charset="2"/>
              <a:buChar char="ü"/>
            </a:pPr>
            <a:r>
              <a:rPr lang="zh-CN" altLang="en-US" b="1" dirty="0">
                <a:latin typeface="楷体_GB2312" pitchFamily="49" charset="-122"/>
                <a:ea typeface="楷体_GB2312" pitchFamily="49" charset="-122"/>
                <a:sym typeface="Arial" panose="020B0604020202020204" pitchFamily="34" charset="0"/>
              </a:rPr>
              <a:t>工作平台用来摆放雕刻物件</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9894833" y="694553"/>
            <a:ext cx="1277992" cy="481798"/>
          </a:xfrm>
          <a:prstGeom prst="rect">
            <a:avLst/>
          </a:prstGeom>
        </p:spPr>
      </p:pic>
      <p:sp>
        <p:nvSpPr>
          <p:cNvPr id="12" name="矩形 11"/>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p:cNvSpPr txBox="1"/>
          <p:nvPr/>
        </p:nvSpPr>
        <p:spPr>
          <a:xfrm>
            <a:off x="744220" y="868045"/>
            <a:ext cx="3548380" cy="501650"/>
          </a:xfrm>
          <a:prstGeom prst="rect">
            <a:avLst/>
          </a:prstGeom>
          <a:noFill/>
        </p:spPr>
        <p:txBody>
          <a:bodyPr wrap="square" lIns="0" tIns="36000" rIns="216000" bIns="36000" rtlCol="0">
            <a:spAutoFit/>
          </a:bodyPr>
          <a:lstStyle/>
          <a:p>
            <a:pPr>
              <a:spcBef>
                <a:spcPts val="1000"/>
              </a:spcBef>
            </a:pPr>
            <a:r>
              <a:rPr 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三维激光内雕机应用</a:t>
            </a:r>
            <a:endParaRPr lang="zh-CN"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168" name="Freeform 50" descr="4_2009071307143415uSn"/>
          <p:cNvSpPr/>
          <p:nvPr/>
        </p:nvSpPr>
        <p:spPr bwMode="auto">
          <a:xfrm>
            <a:off x="1181100" y="1441450"/>
            <a:ext cx="4089400" cy="3967480"/>
          </a:xfrm>
          <a:custGeom>
            <a:avLst/>
            <a:gdLst>
              <a:gd name="T0" fmla="*/ 2147483647 w 1091"/>
              <a:gd name="T1" fmla="*/ 0 h 876"/>
              <a:gd name="T2" fmla="*/ 2147483647 w 1091"/>
              <a:gd name="T3" fmla="*/ 2147483647 h 876"/>
              <a:gd name="T4" fmla="*/ 2147483647 w 1091"/>
              <a:gd name="T5" fmla="*/ 2147483647 h 876"/>
              <a:gd name="T6" fmla="*/ 2147483647 w 1091"/>
              <a:gd name="T7" fmla="*/ 2147483647 h 876"/>
              <a:gd name="T8" fmla="*/ 2147483647 w 1091"/>
              <a:gd name="T9" fmla="*/ 2147483647 h 876"/>
              <a:gd name="T10" fmla="*/ 0 w 1091"/>
              <a:gd name="T11" fmla="*/ 2147483647 h 876"/>
              <a:gd name="T12" fmla="*/ 2147483647 w 1091"/>
              <a:gd name="T13" fmla="*/ 0 h 876"/>
              <a:gd name="T14" fmla="*/ 0 60000 65536"/>
              <a:gd name="T15" fmla="*/ 0 60000 65536"/>
              <a:gd name="T16" fmla="*/ 0 60000 65536"/>
              <a:gd name="T17" fmla="*/ 0 60000 65536"/>
              <a:gd name="T18" fmla="*/ 0 60000 65536"/>
              <a:gd name="T19" fmla="*/ 0 60000 65536"/>
              <a:gd name="T20" fmla="*/ 0 60000 65536"/>
              <a:gd name="T21" fmla="*/ 0 w 1091"/>
              <a:gd name="T22" fmla="*/ 0 h 876"/>
              <a:gd name="T23" fmla="*/ 1091 w 1091"/>
              <a:gd name="T24" fmla="*/ 876 h 8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1" h="876">
                <a:moveTo>
                  <a:pt x="2" y="0"/>
                </a:moveTo>
                <a:lnTo>
                  <a:pt x="652" y="60"/>
                </a:lnTo>
                <a:lnTo>
                  <a:pt x="1091" y="80"/>
                </a:lnTo>
                <a:lnTo>
                  <a:pt x="1089" y="798"/>
                </a:lnTo>
                <a:lnTo>
                  <a:pt x="521" y="831"/>
                </a:lnTo>
                <a:lnTo>
                  <a:pt x="0" y="876"/>
                </a:lnTo>
                <a:lnTo>
                  <a:pt x="2" y="0"/>
                </a:lnTo>
                <a:close/>
              </a:path>
            </a:pathLst>
          </a:custGeom>
          <a:blipFill dpi="0" rotWithShape="1">
            <a:blip r:embed="rId3"/>
            <a:srcRect/>
            <a:stretch>
              <a:fillRect/>
            </a:stretch>
          </a:blipFill>
          <a:ln w="9525" cmpd="sng">
            <a:solidFill>
              <a:schemeClr val="bg1"/>
            </a:solidFill>
            <a:miter lim="800000"/>
          </a:ln>
          <a:effectLst>
            <a:outerShdw dist="35921"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ndara" panose="020E0502030303020204" pitchFamily="34" charset="0"/>
              <a:ea typeface="华文楷体" pitchFamily="2" charset="-122"/>
              <a:cs typeface="+mn-cs"/>
            </a:endParaRPr>
          </a:p>
        </p:txBody>
      </p:sp>
      <p:sp>
        <p:nvSpPr>
          <p:cNvPr id="5169" name="Freeform 51" descr="HCJW_002002"/>
          <p:cNvSpPr/>
          <p:nvPr/>
        </p:nvSpPr>
        <p:spPr bwMode="auto">
          <a:xfrm>
            <a:off x="6896100" y="1369695"/>
            <a:ext cx="4089400" cy="4223385"/>
          </a:xfrm>
          <a:custGeom>
            <a:avLst/>
            <a:gdLst>
              <a:gd name="T0" fmla="*/ 2147483647 w 1095"/>
              <a:gd name="T1" fmla="*/ 0 h 895"/>
              <a:gd name="T2" fmla="*/ 2147483647 w 1095"/>
              <a:gd name="T3" fmla="*/ 2147483647 h 895"/>
              <a:gd name="T4" fmla="*/ 0 w 1095"/>
              <a:gd name="T5" fmla="*/ 2147483647 h 895"/>
              <a:gd name="T6" fmla="*/ 0 w 1095"/>
              <a:gd name="T7" fmla="*/ 2147483647 h 895"/>
              <a:gd name="T8" fmla="*/ 2147483647 w 1095"/>
              <a:gd name="T9" fmla="*/ 2147483647 h 895"/>
              <a:gd name="T10" fmla="*/ 2147483647 w 1095"/>
              <a:gd name="T11" fmla="*/ 2147483647 h 895"/>
              <a:gd name="T12" fmla="*/ 2147483647 w 1095"/>
              <a:gd name="T13" fmla="*/ 0 h 895"/>
              <a:gd name="T14" fmla="*/ 0 60000 65536"/>
              <a:gd name="T15" fmla="*/ 0 60000 65536"/>
              <a:gd name="T16" fmla="*/ 0 60000 65536"/>
              <a:gd name="T17" fmla="*/ 0 60000 65536"/>
              <a:gd name="T18" fmla="*/ 0 60000 65536"/>
              <a:gd name="T19" fmla="*/ 0 60000 65536"/>
              <a:gd name="T20" fmla="*/ 0 60000 65536"/>
              <a:gd name="T21" fmla="*/ 0 w 1095"/>
              <a:gd name="T22" fmla="*/ 0 h 895"/>
              <a:gd name="T23" fmla="*/ 1095 w 1095"/>
              <a:gd name="T24" fmla="*/ 895 h 8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5" h="895">
                <a:moveTo>
                  <a:pt x="1095" y="0"/>
                </a:moveTo>
                <a:lnTo>
                  <a:pt x="440" y="66"/>
                </a:lnTo>
                <a:lnTo>
                  <a:pt x="0" y="86"/>
                </a:lnTo>
                <a:lnTo>
                  <a:pt x="0" y="821"/>
                </a:lnTo>
                <a:lnTo>
                  <a:pt x="571" y="861"/>
                </a:lnTo>
                <a:lnTo>
                  <a:pt x="1084" y="895"/>
                </a:lnTo>
                <a:lnTo>
                  <a:pt x="1095" y="0"/>
                </a:lnTo>
                <a:close/>
              </a:path>
            </a:pathLst>
          </a:custGeom>
          <a:blipFill dpi="0" rotWithShape="1">
            <a:blip r:embed="rId4"/>
            <a:srcRect/>
            <a:stretch>
              <a:fillRect/>
            </a:stretch>
          </a:blipFill>
          <a:ln w="9525" cmpd="sng">
            <a:solidFill>
              <a:schemeClr val="bg1"/>
            </a:solidFill>
            <a:miter lim="800000"/>
          </a:ln>
          <a:effectLst>
            <a:outerShdw dist="35921"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ndara" panose="020E0502030303020204" pitchFamily="34" charset="0"/>
              <a:ea typeface="华文楷体" pitchFamily="2" charset="-122"/>
              <a:cs typeface="+mn-cs"/>
            </a:endParaRPr>
          </a:p>
        </p:txBody>
      </p:sp>
      <p:sp>
        <p:nvSpPr>
          <p:cNvPr id="5170" name="Freeform 52" descr="1920MHJS_1020"/>
          <p:cNvSpPr/>
          <p:nvPr/>
        </p:nvSpPr>
        <p:spPr bwMode="auto">
          <a:xfrm>
            <a:off x="4110355" y="1655445"/>
            <a:ext cx="3889375" cy="3326130"/>
          </a:xfrm>
          <a:custGeom>
            <a:avLst/>
            <a:gdLst>
              <a:gd name="T0" fmla="*/ 0 w 1146"/>
              <a:gd name="T1" fmla="*/ 0 h 741"/>
              <a:gd name="T2" fmla="*/ 2147483647 w 1146"/>
              <a:gd name="T3" fmla="*/ 2147483647 h 741"/>
              <a:gd name="T4" fmla="*/ 2147483647 w 1146"/>
              <a:gd name="T5" fmla="*/ 2147483647 h 741"/>
              <a:gd name="T6" fmla="*/ 2147483647 w 1146"/>
              <a:gd name="T7" fmla="*/ 2147483647 h 741"/>
              <a:gd name="T8" fmla="*/ 2147483647 w 1146"/>
              <a:gd name="T9" fmla="*/ 2147483647 h 741"/>
              <a:gd name="T10" fmla="*/ 2147483647 w 1146"/>
              <a:gd name="T11" fmla="*/ 2147483647 h 741"/>
              <a:gd name="T12" fmla="*/ 0 w 1146"/>
              <a:gd name="T13" fmla="*/ 0 h 741"/>
              <a:gd name="T14" fmla="*/ 0 60000 65536"/>
              <a:gd name="T15" fmla="*/ 0 60000 65536"/>
              <a:gd name="T16" fmla="*/ 0 60000 65536"/>
              <a:gd name="T17" fmla="*/ 0 60000 65536"/>
              <a:gd name="T18" fmla="*/ 0 60000 65536"/>
              <a:gd name="T19" fmla="*/ 0 60000 65536"/>
              <a:gd name="T20" fmla="*/ 0 60000 65536"/>
              <a:gd name="T21" fmla="*/ 0 w 1146"/>
              <a:gd name="T22" fmla="*/ 0 h 741"/>
              <a:gd name="T23" fmla="*/ 1146 w 1146"/>
              <a:gd name="T24" fmla="*/ 741 h 7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6" h="741">
                <a:moveTo>
                  <a:pt x="0" y="0"/>
                </a:moveTo>
                <a:lnTo>
                  <a:pt x="570" y="11"/>
                </a:lnTo>
                <a:lnTo>
                  <a:pt x="1129" y="6"/>
                </a:lnTo>
                <a:lnTo>
                  <a:pt x="1146" y="741"/>
                </a:lnTo>
                <a:lnTo>
                  <a:pt x="547" y="724"/>
                </a:lnTo>
                <a:lnTo>
                  <a:pt x="11" y="730"/>
                </a:lnTo>
                <a:lnTo>
                  <a:pt x="0" y="0"/>
                </a:lnTo>
                <a:close/>
              </a:path>
            </a:pathLst>
          </a:custGeom>
          <a:blipFill dpi="0" rotWithShape="1">
            <a:blip r:embed="rId5"/>
            <a:srcRect/>
            <a:stretch>
              <a:fillRect/>
            </a:stretch>
          </a:blipFill>
          <a:ln w="9525" cmpd="sng">
            <a:solidFill>
              <a:schemeClr val="bg1"/>
            </a:solidFill>
            <a:miter lim="800000"/>
          </a:ln>
          <a:effectLst>
            <a:outerShdw dist="35921"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Candara" panose="020E0502030303020204" pitchFamily="34" charset="0"/>
              <a:ea typeface="华文楷体" pitchFamily="2" charset="-122"/>
              <a:cs typeface="+mn-cs"/>
            </a:endParaRPr>
          </a:p>
        </p:txBody>
      </p:sp>
      <p:sp>
        <p:nvSpPr>
          <p:cNvPr id="18" name="圆角矩形 17"/>
          <p:cNvSpPr/>
          <p:nvPr/>
        </p:nvSpPr>
        <p:spPr>
          <a:xfrm>
            <a:off x="1823085" y="5584825"/>
            <a:ext cx="2891790" cy="766445"/>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chemeClr val="tx1"/>
                </a:solidFill>
                <a:effectLst/>
                <a:uLnTx/>
                <a:uFillTx/>
                <a:latin typeface="+mn-lt"/>
                <a:ea typeface="+mn-ea"/>
                <a:cs typeface="+mn-cs"/>
              </a:rPr>
              <a:t>3D</a:t>
            </a:r>
            <a:r>
              <a:rPr kumimoji="0" lang="zh-CN" altLang="en-US" sz="1800" b="1" i="0" u="none" strike="noStrike" kern="1200" cap="none" spc="0" normalizeH="0" baseline="0" noProof="0">
                <a:ln>
                  <a:noFill/>
                </a:ln>
                <a:solidFill>
                  <a:schemeClr val="tx1"/>
                </a:solidFill>
                <a:effectLst/>
                <a:uLnTx/>
                <a:uFillTx/>
                <a:latin typeface="+mn-lt"/>
                <a:ea typeface="+mn-ea"/>
                <a:cs typeface="+mn-cs"/>
              </a:rPr>
              <a:t>创意空间</a:t>
            </a:r>
          </a:p>
        </p:txBody>
      </p:sp>
      <p:sp>
        <p:nvSpPr>
          <p:cNvPr id="19" name="圆角矩形 18"/>
          <p:cNvSpPr/>
          <p:nvPr/>
        </p:nvSpPr>
        <p:spPr>
          <a:xfrm>
            <a:off x="4608830" y="5584825"/>
            <a:ext cx="2891790" cy="766445"/>
          </a:xfrm>
          <a:prstGeom prst="roundRect">
            <a:avLst/>
          </a:prstGeom>
          <a:solidFill>
            <a:srgbClr val="EADCF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chemeClr val="tx1"/>
                </a:solidFill>
                <a:effectLst/>
                <a:uLnTx/>
                <a:uFillTx/>
                <a:latin typeface="+mn-lt"/>
                <a:ea typeface="+mn-ea"/>
                <a:cs typeface="+mn-cs"/>
              </a:rPr>
              <a:t>创业空间</a:t>
            </a:r>
          </a:p>
        </p:txBody>
      </p:sp>
      <p:sp>
        <p:nvSpPr>
          <p:cNvPr id="20" name="圆角矩形 19"/>
          <p:cNvSpPr/>
          <p:nvPr/>
        </p:nvSpPr>
        <p:spPr>
          <a:xfrm>
            <a:off x="7466330" y="5584825"/>
            <a:ext cx="2891790" cy="766445"/>
          </a:xfrm>
          <a:prstGeom prst="roundRect">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chemeClr val="tx1"/>
                </a:solidFill>
                <a:effectLst/>
                <a:uLnTx/>
                <a:uFillTx/>
                <a:latin typeface="+mn-lt"/>
                <a:ea typeface="+mn-ea"/>
                <a:cs typeface="+mn-cs"/>
              </a:rPr>
              <a:t>先进快速制造空间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68"/>
                                        </p:tgtEl>
                                        <p:attrNameLst>
                                          <p:attrName>style.visibility</p:attrName>
                                        </p:attrNameLst>
                                      </p:cBhvr>
                                      <p:to>
                                        <p:strVal val="visible"/>
                                      </p:to>
                                    </p:set>
                                    <p:anim calcmode="lin" valueType="num">
                                      <p:cBhvr additive="base">
                                        <p:cTn id="7" dur="500" fill="hold"/>
                                        <p:tgtEl>
                                          <p:spTgt spid="5168"/>
                                        </p:tgtEl>
                                        <p:attrNameLst>
                                          <p:attrName>ppt_x</p:attrName>
                                        </p:attrNameLst>
                                      </p:cBhvr>
                                      <p:tavLst>
                                        <p:tav tm="0">
                                          <p:val>
                                            <p:strVal val="#ppt_x"/>
                                          </p:val>
                                        </p:tav>
                                        <p:tav tm="100000">
                                          <p:val>
                                            <p:strVal val="#ppt_x"/>
                                          </p:val>
                                        </p:tav>
                                      </p:tavLst>
                                    </p:anim>
                                    <p:anim calcmode="lin" valueType="num">
                                      <p:cBhvr additive="base">
                                        <p:cTn id="8" dur="500" fill="hold"/>
                                        <p:tgtEl>
                                          <p:spTgt spid="51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169"/>
                                        </p:tgtEl>
                                        <p:attrNameLst>
                                          <p:attrName>style.visibility</p:attrName>
                                        </p:attrNameLst>
                                      </p:cBhvr>
                                      <p:to>
                                        <p:strVal val="visible"/>
                                      </p:to>
                                    </p:set>
                                    <p:animEffect transition="in" filter="wipe(down)">
                                      <p:cBhvr>
                                        <p:cTn id="13" dur="500"/>
                                        <p:tgtEl>
                                          <p:spTgt spid="516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70"/>
                                        </p:tgtEl>
                                        <p:attrNameLst>
                                          <p:attrName>style.visibility</p:attrName>
                                        </p:attrNameLst>
                                      </p:cBhvr>
                                      <p:to>
                                        <p:strVal val="visible"/>
                                      </p:to>
                                    </p:set>
                                    <p:animEffect transition="in" filter="fade">
                                      <p:cBhvr>
                                        <p:cTn id="18" dur="2000"/>
                                        <p:tgtEl>
                                          <p:spTgt spid="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8" grpId="0" bldLvl="0" animBg="1"/>
      <p:bldP spid="5169" grpId="0" bldLvl="0" animBg="1"/>
      <p:bldP spid="517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9894833" y="694553"/>
            <a:ext cx="1277992" cy="481798"/>
          </a:xfrm>
          <a:prstGeom prst="rect">
            <a:avLst/>
          </a:prstGeom>
        </p:spPr>
      </p:pic>
      <p:sp>
        <p:nvSpPr>
          <p:cNvPr id="12" name="矩形 11"/>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p:cNvSpPr txBox="1"/>
          <p:nvPr/>
        </p:nvSpPr>
        <p:spPr>
          <a:xfrm>
            <a:off x="744220" y="868045"/>
            <a:ext cx="3804285" cy="501650"/>
          </a:xfrm>
          <a:prstGeom prst="rect">
            <a:avLst/>
          </a:prstGeom>
          <a:noFill/>
        </p:spPr>
        <p:txBody>
          <a:bodyPr wrap="square" lIns="0" tIns="36000" rIns="216000" bIns="36000" rtlCol="0">
            <a:spAutoFit/>
          </a:bodyPr>
          <a:lstStyle/>
          <a:p>
            <a:pPr>
              <a:spcBef>
                <a:spcPts val="1000"/>
              </a:spcBef>
            </a:pPr>
            <a:r>
              <a:rPr 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三维激光内雕机应用</a:t>
            </a:r>
            <a:endParaRPr lang="zh-CN"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19" name="Picture 18"/>
          <p:cNvPicPr>
            <a:picLocks noChangeAspect="1"/>
          </p:cNvPicPr>
          <p:nvPr/>
        </p:nvPicPr>
        <p:blipFill>
          <a:blip r:embed="rId3"/>
          <a:stretch>
            <a:fillRect/>
          </a:stretch>
        </p:blipFill>
        <p:spPr>
          <a:xfrm>
            <a:off x="831850" y="1300480"/>
            <a:ext cx="1414780" cy="1356360"/>
          </a:xfrm>
          <a:prstGeom prst="rect">
            <a:avLst/>
          </a:prstGeom>
          <a:blipFill>
            <a:blip r:embed="rId4"/>
            <a:stretch>
              <a:fillRect/>
            </a:stretch>
          </a:blipFill>
          <a:effectLst>
            <a:outerShdw blurRad="50800" dist="25400" dir="12720000">
              <a:sysClr val="window" lastClr="FFFFFF">
                <a:lumMod val="50000"/>
                <a:alpha val="43000"/>
              </a:sysClr>
            </a:outerShdw>
            <a:reflection stA="50000" endPos="22000" dist="12700" dir="5400000" sy="-100000" algn="bl" rotWithShape="0"/>
          </a:effectLst>
        </p:spPr>
      </p:pic>
      <p:pic>
        <p:nvPicPr>
          <p:cNvPr id="20" name="Picture 19"/>
          <p:cNvPicPr>
            <a:picLocks noChangeAspect="1"/>
          </p:cNvPicPr>
          <p:nvPr/>
        </p:nvPicPr>
        <p:blipFill>
          <a:blip r:embed="rId5"/>
          <a:stretch>
            <a:fillRect/>
          </a:stretch>
        </p:blipFill>
        <p:spPr>
          <a:xfrm>
            <a:off x="1655445" y="1300480"/>
            <a:ext cx="1407160" cy="1352550"/>
          </a:xfrm>
          <a:prstGeom prst="rect">
            <a:avLst/>
          </a:prstGeom>
          <a:blipFill>
            <a:blip r:embed="rId5"/>
            <a:stretch>
              <a:fillRect/>
            </a:stretch>
          </a:blipFill>
          <a:effectLst>
            <a:outerShdw blurRad="50800" dist="25400" dir="12240000">
              <a:sysClr val="window" lastClr="FFFFFF">
                <a:lumMod val="50000"/>
                <a:alpha val="43000"/>
              </a:sysClr>
            </a:outerShdw>
            <a:reflection stA="50000" endPos="35000" dist="12700" dir="5400000" sy="-100000" algn="bl" rotWithShape="0"/>
          </a:effectLst>
        </p:spPr>
      </p:pic>
      <p:pic>
        <p:nvPicPr>
          <p:cNvPr id="21" name="Picture 20"/>
          <p:cNvPicPr>
            <a:picLocks noChangeAspect="1"/>
          </p:cNvPicPr>
          <p:nvPr/>
        </p:nvPicPr>
        <p:blipFill>
          <a:blip r:embed="rId6"/>
          <a:stretch>
            <a:fillRect/>
          </a:stretch>
        </p:blipFill>
        <p:spPr>
          <a:xfrm>
            <a:off x="2474595" y="1300480"/>
            <a:ext cx="1524635" cy="1461135"/>
          </a:xfrm>
          <a:prstGeom prst="rect">
            <a:avLst/>
          </a:prstGeom>
          <a:blipFill>
            <a:blip r:embed="rId6"/>
            <a:stretch>
              <a:fillRect/>
            </a:stretch>
          </a:blipFill>
          <a:effectLst>
            <a:outerShdw blurRad="50800" dist="25400" dir="12240000">
              <a:sysClr val="window" lastClr="FFFFFF">
                <a:lumMod val="50000"/>
                <a:alpha val="43000"/>
              </a:sysClr>
            </a:outerShdw>
            <a:reflection stA="50000" endPos="35000" dist="12700" dir="5400000" sy="-100000" algn="bl" rotWithShape="0"/>
          </a:effectLst>
        </p:spPr>
      </p:pic>
      <p:pic>
        <p:nvPicPr>
          <p:cNvPr id="22" name="Picture 21"/>
          <p:cNvPicPr>
            <a:picLocks noChangeAspect="1"/>
          </p:cNvPicPr>
          <p:nvPr/>
        </p:nvPicPr>
        <p:blipFill>
          <a:blip r:embed="rId7"/>
          <a:stretch>
            <a:fillRect/>
          </a:stretch>
        </p:blipFill>
        <p:spPr>
          <a:xfrm>
            <a:off x="3355340" y="1300480"/>
            <a:ext cx="1613535" cy="1551305"/>
          </a:xfrm>
          <a:prstGeom prst="rect">
            <a:avLst/>
          </a:prstGeom>
          <a:effectLst>
            <a:reflection stA="33000" endPos="34000" dist="12700" dir="5400000" sy="-100000" algn="bl" rotWithShape="0"/>
          </a:effectLst>
        </p:spPr>
      </p:pic>
      <p:pic>
        <p:nvPicPr>
          <p:cNvPr id="23" name="Picture 22"/>
          <p:cNvPicPr>
            <a:picLocks noChangeAspect="1"/>
          </p:cNvPicPr>
          <p:nvPr/>
        </p:nvPicPr>
        <p:blipFill>
          <a:blip r:embed="rId8"/>
          <a:stretch>
            <a:fillRect/>
          </a:stretch>
        </p:blipFill>
        <p:spPr>
          <a:xfrm>
            <a:off x="4294505" y="1323340"/>
            <a:ext cx="1751965" cy="1684020"/>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24" name="Picture 23"/>
          <p:cNvPicPr>
            <a:picLocks noChangeAspect="1"/>
          </p:cNvPicPr>
          <p:nvPr/>
        </p:nvPicPr>
        <p:blipFill>
          <a:blip r:embed="rId9"/>
          <a:stretch>
            <a:fillRect/>
          </a:stretch>
        </p:blipFill>
        <p:spPr>
          <a:xfrm>
            <a:off x="5314315" y="1323340"/>
            <a:ext cx="2092960" cy="2005330"/>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25" name="Picture 24"/>
          <p:cNvPicPr>
            <a:picLocks noChangeAspect="1"/>
          </p:cNvPicPr>
          <p:nvPr/>
        </p:nvPicPr>
        <p:blipFill>
          <a:blip r:embed="rId10"/>
          <a:stretch>
            <a:fillRect/>
          </a:stretch>
        </p:blipFill>
        <p:spPr>
          <a:xfrm>
            <a:off x="6370320" y="1323340"/>
            <a:ext cx="2383790" cy="2284730"/>
          </a:xfrm>
          <a:prstGeom prst="rect">
            <a:avLst/>
          </a:prstGeom>
          <a:effectLst>
            <a:outerShdw blurRad="50800" dist="25400" dir="12000000">
              <a:srgbClr val="000000">
                <a:alpha val="43000"/>
              </a:srgbClr>
            </a:outerShdw>
            <a:reflection stA="35000" endPos="26000" dist="12700" dir="5400000" sy="-100000" algn="bl" rotWithShape="0"/>
          </a:effectLst>
        </p:spPr>
      </p:pic>
      <p:pic>
        <p:nvPicPr>
          <p:cNvPr id="26" name="Picture 25"/>
          <p:cNvPicPr>
            <a:picLocks noChangeAspect="1"/>
          </p:cNvPicPr>
          <p:nvPr/>
        </p:nvPicPr>
        <p:blipFill>
          <a:blip r:embed="rId11"/>
          <a:stretch>
            <a:fillRect/>
          </a:stretch>
        </p:blipFill>
        <p:spPr>
          <a:xfrm>
            <a:off x="7611745" y="1323340"/>
            <a:ext cx="2663825" cy="2562225"/>
          </a:xfrm>
          <a:prstGeom prst="rect">
            <a:avLst/>
          </a:prstGeom>
          <a:effectLst>
            <a:reflection stA="33000" endPos="34000" dist="12700" dir="5400000" sy="-100000" algn="bl" rotWithShape="0"/>
          </a:effectLst>
        </p:spPr>
      </p:pic>
      <p:pic>
        <p:nvPicPr>
          <p:cNvPr id="27" name="Picture 26"/>
          <p:cNvPicPr>
            <a:picLocks noChangeAspect="1"/>
          </p:cNvPicPr>
          <p:nvPr/>
        </p:nvPicPr>
        <p:blipFill>
          <a:blip r:embed="rId12"/>
          <a:stretch>
            <a:fillRect/>
          </a:stretch>
        </p:blipFill>
        <p:spPr>
          <a:xfrm>
            <a:off x="5170805" y="2518410"/>
            <a:ext cx="3117850" cy="2997835"/>
          </a:xfrm>
          <a:prstGeom prst="rect">
            <a:avLst/>
          </a:prstGeom>
          <a:blipFill>
            <a:blip r:embed="rId4"/>
            <a:stretch>
              <a:fillRect/>
            </a:stretch>
          </a:blipFill>
          <a:effectLst>
            <a:outerShdw blurRad="50800" dist="25400" dir="11940000">
              <a:srgbClr val="000000">
                <a:alpha val="43000"/>
              </a:srgbClr>
            </a:outerShdw>
            <a:reflection stA="35000" endPos="26000" dist="12700" dir="5400000" sy="-100000" algn="bl" rotWithShape="0"/>
          </a:effectLst>
        </p:spPr>
      </p:pic>
      <p:pic>
        <p:nvPicPr>
          <p:cNvPr id="2" name="Picture 26"/>
          <p:cNvPicPr>
            <a:picLocks noChangeAspect="1"/>
          </p:cNvPicPr>
          <p:nvPr/>
        </p:nvPicPr>
        <p:blipFill>
          <a:blip r:embed="rId13"/>
          <a:stretch>
            <a:fillRect/>
          </a:stretch>
        </p:blipFill>
        <p:spPr>
          <a:xfrm>
            <a:off x="5599430" y="2804160"/>
            <a:ext cx="3117850" cy="2978150"/>
          </a:xfrm>
          <a:prstGeom prst="rect">
            <a:avLst/>
          </a:prstGeom>
          <a:blipFill>
            <a:blip r:embed="rId4"/>
            <a:stretch>
              <a:fillRect/>
            </a:stretch>
          </a:blipFill>
          <a:effectLst>
            <a:outerShdw blurRad="50800" dist="25400" dir="11940000">
              <a:srgbClr val="000000">
                <a:alpha val="43000"/>
              </a:srgbClr>
            </a:outerShdw>
            <a:reflection stA="35000" endPos="26000" dist="12700" dir="5400000" sy="-100000" algn="bl" rotWithShape="0"/>
          </a:effectLst>
        </p:spPr>
      </p:pic>
      <p:pic>
        <p:nvPicPr>
          <p:cNvPr id="29" name="Picture 26"/>
          <p:cNvPicPr>
            <a:picLocks noChangeAspect="1"/>
          </p:cNvPicPr>
          <p:nvPr/>
        </p:nvPicPr>
        <p:blipFill>
          <a:blip r:embed="rId14"/>
          <a:stretch>
            <a:fillRect/>
          </a:stretch>
        </p:blipFill>
        <p:spPr>
          <a:xfrm>
            <a:off x="6102350" y="3089910"/>
            <a:ext cx="3303905" cy="3166110"/>
          </a:xfrm>
          <a:prstGeom prst="rect">
            <a:avLst/>
          </a:prstGeom>
          <a:blipFill>
            <a:blip r:embed="rId4"/>
            <a:stretch>
              <a:fillRect/>
            </a:stretch>
          </a:blipFill>
          <a:effectLst>
            <a:outerShdw blurRad="50800" dist="25400" dir="11940000">
              <a:srgbClr val="000000">
                <a:alpha val="43000"/>
              </a:srgbClr>
            </a:outerShdw>
            <a:reflection stA="35000" endPos="26000" dist="12700" dir="5400000" sy="-100000" algn="bl" rotWithShape="0"/>
          </a:effectLst>
        </p:spPr>
      </p:pic>
      <p:pic>
        <p:nvPicPr>
          <p:cNvPr id="30" name="Picture 26"/>
          <p:cNvPicPr>
            <a:picLocks noChangeAspect="1"/>
          </p:cNvPicPr>
          <p:nvPr/>
        </p:nvPicPr>
        <p:blipFill>
          <a:blip r:embed="rId4"/>
          <a:stretch>
            <a:fillRect/>
          </a:stretch>
        </p:blipFill>
        <p:spPr>
          <a:xfrm>
            <a:off x="6599555" y="3375660"/>
            <a:ext cx="3436620" cy="3282950"/>
          </a:xfrm>
          <a:prstGeom prst="rect">
            <a:avLst/>
          </a:prstGeom>
          <a:blipFill>
            <a:blip r:embed="rId4"/>
            <a:stretch>
              <a:fillRect/>
            </a:stretch>
          </a:blipFill>
          <a:effectLst>
            <a:outerShdw blurRad="50800" dist="25400" dir="11940000">
              <a:srgbClr val="000000">
                <a:alpha val="43000"/>
              </a:srgbClr>
            </a:outerShdw>
            <a:reflection stA="35000" endPos="26000" dist="127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anim calcmode="lin" valueType="num">
                                      <p:cBhvr>
                                        <p:cTn id="22" dur="500" fill="hold"/>
                                        <p:tgtEl>
                                          <p:spTgt spid="21"/>
                                        </p:tgtEl>
                                        <p:attrNameLst>
                                          <p:attrName>ppt_x</p:attrName>
                                        </p:attrNameLst>
                                      </p:cBhvr>
                                      <p:tavLst>
                                        <p:tav tm="0">
                                          <p:val>
                                            <p:strVal val="#ppt_x"/>
                                          </p:val>
                                        </p:tav>
                                        <p:tav tm="100000">
                                          <p:val>
                                            <p:strVal val="#ppt_x"/>
                                          </p:val>
                                        </p:tav>
                                      </p:tavLst>
                                    </p:anim>
                                    <p:anim calcmode="lin" valueType="num">
                                      <p:cBhvr>
                                        <p:cTn id="2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anim calcmode="lin" valueType="num">
                                      <p:cBhvr>
                                        <p:cTn id="36" dur="500" fill="hold"/>
                                        <p:tgtEl>
                                          <p:spTgt spid="23"/>
                                        </p:tgtEl>
                                        <p:attrNameLst>
                                          <p:attrName>ppt_x</p:attrName>
                                        </p:attrNameLst>
                                      </p:cBhvr>
                                      <p:tavLst>
                                        <p:tav tm="0">
                                          <p:val>
                                            <p:strVal val="#ppt_x"/>
                                          </p:val>
                                        </p:tav>
                                        <p:tav tm="100000">
                                          <p:val>
                                            <p:strVal val="#ppt_x"/>
                                          </p:val>
                                        </p:tav>
                                      </p:tavLst>
                                    </p:anim>
                                    <p:anim calcmode="lin" valueType="num">
                                      <p:cBhvr>
                                        <p:cTn id="3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anim calcmode="lin" valueType="num">
                                      <p:cBhvr>
                                        <p:cTn id="43" dur="500" fill="hold"/>
                                        <p:tgtEl>
                                          <p:spTgt spid="24"/>
                                        </p:tgtEl>
                                        <p:attrNameLst>
                                          <p:attrName>ppt_x</p:attrName>
                                        </p:attrNameLst>
                                      </p:cBhvr>
                                      <p:tavLst>
                                        <p:tav tm="0">
                                          <p:val>
                                            <p:strVal val="#ppt_x"/>
                                          </p:val>
                                        </p:tav>
                                        <p:tav tm="100000">
                                          <p:val>
                                            <p:strVal val="#ppt_x"/>
                                          </p:val>
                                        </p:tav>
                                      </p:tavLst>
                                    </p:anim>
                                    <p:anim calcmode="lin" valueType="num">
                                      <p:cBhvr>
                                        <p:cTn id="4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strVal val="#ppt_x"/>
                                          </p:val>
                                        </p:tav>
                                        <p:tav tm="100000">
                                          <p:val>
                                            <p:strVal val="#ppt_x"/>
                                          </p:val>
                                        </p:tav>
                                      </p:tavLst>
                                    </p:anim>
                                    <p:anim calcmode="lin" valueType="num">
                                      <p:cBhvr>
                                        <p:cTn id="58"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anim calcmode="lin" valueType="num">
                                      <p:cBhvr>
                                        <p:cTn id="64" dur="500" fill="hold"/>
                                        <p:tgtEl>
                                          <p:spTgt spid="27"/>
                                        </p:tgtEl>
                                        <p:attrNameLst>
                                          <p:attrName>ppt_x</p:attrName>
                                        </p:attrNameLst>
                                      </p:cBhvr>
                                      <p:tavLst>
                                        <p:tav tm="0">
                                          <p:val>
                                            <p:strVal val="#ppt_x"/>
                                          </p:val>
                                        </p:tav>
                                        <p:tav tm="100000">
                                          <p:val>
                                            <p:strVal val="#ppt_x"/>
                                          </p:val>
                                        </p:tav>
                                      </p:tavLst>
                                    </p:anim>
                                    <p:anim calcmode="lin" valueType="num">
                                      <p:cBhvr>
                                        <p:cTn id="6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anim calcmode="lin" valueType="num">
                                      <p:cBhvr>
                                        <p:cTn id="71" dur="500" fill="hold"/>
                                        <p:tgtEl>
                                          <p:spTgt spid="2"/>
                                        </p:tgtEl>
                                        <p:attrNameLst>
                                          <p:attrName>ppt_x</p:attrName>
                                        </p:attrNameLst>
                                      </p:cBhvr>
                                      <p:tavLst>
                                        <p:tav tm="0">
                                          <p:val>
                                            <p:strVal val="#ppt_x"/>
                                          </p:val>
                                        </p:tav>
                                        <p:tav tm="100000">
                                          <p:val>
                                            <p:strVal val="#ppt_x"/>
                                          </p:val>
                                        </p:tav>
                                      </p:tavLst>
                                    </p:anim>
                                    <p:anim calcmode="lin" valueType="num">
                                      <p:cBhvr>
                                        <p:cTn id="7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anim calcmode="lin" valueType="num">
                                      <p:cBhvr>
                                        <p:cTn id="78" dur="500" fill="hold"/>
                                        <p:tgtEl>
                                          <p:spTgt spid="29"/>
                                        </p:tgtEl>
                                        <p:attrNameLst>
                                          <p:attrName>ppt_x</p:attrName>
                                        </p:attrNameLst>
                                      </p:cBhvr>
                                      <p:tavLst>
                                        <p:tav tm="0">
                                          <p:val>
                                            <p:strVal val="#ppt_x"/>
                                          </p:val>
                                        </p:tav>
                                        <p:tav tm="100000">
                                          <p:val>
                                            <p:strVal val="#ppt_x"/>
                                          </p:val>
                                        </p:tav>
                                      </p:tavLst>
                                    </p:anim>
                                    <p:anim calcmode="lin" valueType="num">
                                      <p:cBhvr>
                                        <p:cTn id="7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strVal val="#ppt_x"/>
                                          </p:val>
                                        </p:tav>
                                        <p:tav tm="100000">
                                          <p:val>
                                            <p:strVal val="#ppt_x"/>
                                          </p:val>
                                        </p:tav>
                                      </p:tavLst>
                                    </p:anim>
                                    <p:anim calcmode="lin" valueType="num">
                                      <p:cBhvr>
                                        <p:cTn id="86"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PA-矩形 8"/>
          <p:cNvSpPr/>
          <p:nvPr>
            <p:custDataLst>
              <p:tags r:id="rId1"/>
            </p:custDataLst>
          </p:nvPr>
        </p:nvSpPr>
        <p:spPr>
          <a:xfrm>
            <a:off x="0" y="2279015"/>
            <a:ext cx="7038975" cy="2056130"/>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6" name="PA-矩形 5"/>
          <p:cNvSpPr/>
          <p:nvPr>
            <p:custDataLst>
              <p:tags r:id="rId2"/>
            </p:custDataLst>
          </p:nvPr>
        </p:nvSpPr>
        <p:spPr>
          <a:xfrm>
            <a:off x="1614713" y="3434607"/>
            <a:ext cx="3396615" cy="6451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鹰华激光小课堂</a:t>
            </a:r>
          </a:p>
        </p:txBody>
      </p:sp>
      <p:sp>
        <p:nvSpPr>
          <p:cNvPr id="3" name="PA-矩形 2"/>
          <p:cNvSpPr/>
          <p:nvPr>
            <p:custDataLst>
              <p:tags r:id="rId3"/>
            </p:custDataLst>
          </p:nvPr>
        </p:nvSpPr>
        <p:spPr>
          <a:xfrm>
            <a:off x="411388" y="2637994"/>
            <a:ext cx="60789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rPr>
              <a:t>BEIJING GU EAGLE AUTOMATION CO.,LTD.</a:t>
            </a:r>
            <a:endParaRPr kumimoji="0" lang="zh-CN" altLang="en-US"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endParaRPr>
          </a:p>
        </p:txBody>
      </p:sp>
      <p:cxnSp>
        <p:nvCxnSpPr>
          <p:cNvPr id="11" name="PA-直接连接符 10"/>
          <p:cNvCxnSpPr/>
          <p:nvPr>
            <p:custDataLst>
              <p:tags r:id="rId4"/>
            </p:custDataLst>
          </p:nvPr>
        </p:nvCxnSpPr>
        <p:spPr>
          <a:xfrm>
            <a:off x="209" y="3161214"/>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A-椭圆 11"/>
          <p:cNvSpPr/>
          <p:nvPr>
            <p:custDataLst>
              <p:tags r:id="rId5"/>
            </p:custDataLst>
          </p:nvPr>
        </p:nvSpPr>
        <p:spPr>
          <a:xfrm>
            <a:off x="6246512" y="3121458"/>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grpSp>
        <p:nvGrpSpPr>
          <p:cNvPr id="16" name="PA-组合 15"/>
          <p:cNvGrpSpPr/>
          <p:nvPr>
            <p:custDataLst>
              <p:tags r:id="rId6"/>
            </p:custDataLst>
          </p:nvPr>
        </p:nvGrpSpPr>
        <p:grpSpPr>
          <a:xfrm>
            <a:off x="11378718" y="6166734"/>
            <a:ext cx="402102" cy="79513"/>
            <a:chOff x="11496888" y="3389244"/>
            <a:chExt cx="402102" cy="79513"/>
          </a:xfrm>
        </p:grpSpPr>
        <p:cxnSp>
          <p:nvCxnSpPr>
            <p:cNvPr id="14" name="PA-直接连接符 17"/>
            <p:cNvCxnSpPr/>
            <p:nvPr>
              <p:custDataLst>
                <p:tags r:id="rId10"/>
              </p:custDataLst>
            </p:nvPr>
          </p:nvCxnSpPr>
          <p:spPr>
            <a:xfrm>
              <a:off x="11496888" y="3389244"/>
              <a:ext cx="402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A-直接连接符 18"/>
            <p:cNvCxnSpPr/>
            <p:nvPr>
              <p:custDataLst>
                <p:tags r:id="rId11"/>
              </p:custDataLst>
            </p:nvPr>
          </p:nvCxnSpPr>
          <p:spPr>
            <a:xfrm>
              <a:off x="11697939" y="3468757"/>
              <a:ext cx="201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A-Graphic 1"/>
          <p:cNvPicPr>
            <a:picLocks noChangeAspect="1"/>
          </p:cNvPicPr>
          <p:nvPr>
            <p:custDataLst>
              <p:tags r:id="rId7"/>
            </p:custDataLst>
          </p:nvPr>
        </p:nvPicPr>
        <p:blipFill>
          <a:blip r:embed="rId13">
            <a:extLst>
              <a:ext uri="{96DAC541-7B7A-43D3-8B79-37D633B846F1}">
                <asvg:svgBlip xmlns:asvg="http://schemas.microsoft.com/office/drawing/2016/SVG/main" xmlns="" r:embed="rId14"/>
              </a:ext>
            </a:extLst>
          </a:blip>
          <a:stretch>
            <a:fillRect/>
          </a:stretch>
        </p:blipFill>
        <p:spPr>
          <a:xfrm>
            <a:off x="411486" y="506607"/>
            <a:ext cx="3351120" cy="1443009"/>
          </a:xfrm>
          <a:prstGeom prst="rect">
            <a:avLst/>
          </a:prstGeom>
        </p:spPr>
      </p:pic>
      <p:sp>
        <p:nvSpPr>
          <p:cNvPr id="13" name="PA-矩形 12"/>
          <p:cNvSpPr/>
          <p:nvPr>
            <p:custDataLst>
              <p:tags r:id="rId8"/>
            </p:custDataLst>
          </p:nvPr>
        </p:nvSpPr>
        <p:spPr>
          <a:xfrm>
            <a:off x="0" y="4335145"/>
            <a:ext cx="7038340" cy="10871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pic>
        <p:nvPicPr>
          <p:cNvPr id="4" name="图片 3" descr="123"/>
          <p:cNvPicPr>
            <a:picLocks noChangeAspect="1"/>
          </p:cNvPicPr>
          <p:nvPr/>
        </p:nvPicPr>
        <p:blipFill>
          <a:blip r:embed="rId15"/>
          <a:stretch>
            <a:fillRect/>
          </a:stretch>
        </p:blipFill>
        <p:spPr>
          <a:xfrm>
            <a:off x="7469505" y="1295400"/>
            <a:ext cx="4812030" cy="5358130"/>
          </a:xfrm>
          <a:prstGeom prst="rect">
            <a:avLst/>
          </a:prstGeom>
        </p:spPr>
      </p:pic>
      <p:sp>
        <p:nvSpPr>
          <p:cNvPr id="20" name="PA-文本框 19"/>
          <p:cNvSpPr txBox="1"/>
          <p:nvPr>
            <p:custDataLst>
              <p:tags r:id="rId9"/>
            </p:custDataLst>
          </p:nvPr>
        </p:nvSpPr>
        <p:spPr>
          <a:xfrm>
            <a:off x="1615016" y="4080067"/>
            <a:ext cx="3535680" cy="11068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rPr>
              <a:t>感谢观看</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Widescreen</PresentationFormat>
  <Paragraphs>47</Paragraphs>
  <Slides>8</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vt:i4>
      </vt:variant>
    </vt:vector>
  </HeadingPairs>
  <TitlesOfParts>
    <vt:vector size="25" baseType="lpstr">
      <vt:lpstr>Open Sans</vt:lpstr>
      <vt:lpstr>阿里巴巴普惠体</vt:lpstr>
      <vt:lpstr>等线</vt:lpstr>
      <vt:lpstr>等线 Light</vt:lpstr>
      <vt:lpstr>华文楷体</vt:lpstr>
      <vt:lpstr>楷体_GB2312</vt:lpstr>
      <vt:lpstr>思源黑体</vt:lpstr>
      <vt:lpstr>宋体</vt:lpstr>
      <vt:lpstr>微软雅黑</vt:lpstr>
      <vt:lpstr>Arial</vt:lpstr>
      <vt:lpstr>Calibri</vt:lpstr>
      <vt:lpstr>Candara</vt:lpstr>
      <vt:lpstr>Century Gothic</vt:lpstr>
      <vt:lpstr>Segoe UI Semibold</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X-1309设备简介课件</dc:title>
  <dc:creator>冯 俊杰;北京德美鹰华系统科技有限公司</dc:creator>
  <cp:lastModifiedBy>Eric</cp:lastModifiedBy>
  <cp:revision>29</cp:revision>
  <dcterms:created xsi:type="dcterms:W3CDTF">2020-03-19T06:06:00Z</dcterms:created>
  <dcterms:modified xsi:type="dcterms:W3CDTF">2022-11-28T08:45:01Z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y fmtid="{D5CDD505-2E9C-101B-9397-08002B2CF9AE}" pid="3" name="_MarkAsFinal">
    <vt:bool>true</vt:bool>
  </property>
</Properties>
</file>