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87" r:id="rId2"/>
    <p:sldId id="388" r:id="rId3"/>
    <p:sldId id="389" r:id="rId4"/>
    <p:sldId id="392" r:id="rId5"/>
    <p:sldId id="385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80" d="100"/>
          <a:sy n="80" d="100"/>
        </p:scale>
        <p:origin x="76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F2EB4-AFF3-4BF3-9177-64CE5837F748}" type="datetimeFigureOut">
              <a:rPr lang="zh-CN" altLang="en-US" smtClean="0"/>
              <a:t>2020/4/17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 smtClean="0"/>
              <a:t>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EEC61D-75B4-4560-9321-7C07F0230F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8116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7D51CA-3F39-407B-BA0E-90CD59AE9F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F6E86A5-C130-4C2B-A6E8-F966EE1439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6BE3C93-CCBB-412C-9DC4-C46C22E17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6570-2C78-430C-BD25-6592BE6B9619}" type="datetimeFigureOut">
              <a:rPr lang="zh-CN" altLang="en-US" smtClean="0"/>
              <a:t>2020/4/17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AB6732F-560F-4261-91DC-9BB033913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16A1DEC-DE70-46E5-86B0-A73C63D53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36C3-A79D-410F-96EE-E914CF5E61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4196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73EC490-885F-4330-B270-66F0112A1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8F6F81B-E4B5-4300-9B5B-5A0AC195D4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BFB6171-4E70-468E-AA91-A8A06D817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6570-2C78-430C-BD25-6592BE6B9619}" type="datetimeFigureOut">
              <a:rPr lang="zh-CN" altLang="en-US" smtClean="0"/>
              <a:t>2020/4/17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42642D3-8654-4CE2-963E-8C123BFDA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61A7E58-A786-4DDB-B26B-87BD7D2A9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36C3-A79D-410F-96EE-E914CF5E61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7450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C15B48BB-680B-42BE-A875-147C534C00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F04AA62-0CD4-4FB1-8969-43D431AFFA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A59349A-B38B-4BEA-85FC-166D332A2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6570-2C78-430C-BD25-6592BE6B9619}" type="datetimeFigureOut">
              <a:rPr lang="zh-CN" altLang="en-US" smtClean="0"/>
              <a:t>2020/4/17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ADA41E1-7CFB-4509-852D-FA4C6189A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9677908-E4D9-474B-BE51-D08748A77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36C3-A79D-410F-96EE-E914CF5E61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3263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4982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5E242A7-7C32-4498-A592-7CEBA4911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C3F52FC-7835-460A-9891-583589B9F8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60E6603-D33D-468F-B677-B9E8DC2CB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6570-2C78-430C-BD25-6592BE6B9619}" type="datetimeFigureOut">
              <a:rPr lang="zh-CN" altLang="en-US" smtClean="0"/>
              <a:t>2020/4/17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3FDB1EB-4E42-450C-935F-BB1ED9DED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4779765-DCE8-44F3-8ED0-097835B73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36C3-A79D-410F-96EE-E914CF5E61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2143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8776EC-0667-45C7-876F-0CB5074CD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BAE9E22-1667-4356-AA07-2C91A1BE01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CB486CA-F9A0-4413-B777-6C7CEC2F9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6570-2C78-430C-BD25-6592BE6B9619}" type="datetimeFigureOut">
              <a:rPr lang="zh-CN" altLang="en-US" smtClean="0"/>
              <a:t>2020/4/17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6AC634B-71CF-4EFB-928D-DF5C13E28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AF35F40-B1E8-4A69-923C-7CEF72289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36C3-A79D-410F-96EE-E914CF5E61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7814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44E0BA5-9A26-481B-9977-E9667C9F7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FF83C56-8EBE-48EE-BA17-ADBB331488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0726AED-CFDB-4E56-8A57-5535F33DE3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89B04E6-8D9F-4A5C-BE7A-42B707B76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6570-2C78-430C-BD25-6592BE6B9619}" type="datetimeFigureOut">
              <a:rPr lang="zh-CN" altLang="en-US" smtClean="0"/>
              <a:t>2020/4/17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B72D5AC-41D9-4294-8044-40AD41607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3DD1FF5-AE08-466B-9E48-CE7060EBF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36C3-A79D-410F-96EE-E914CF5E61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1343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61E1BA0-7D44-4C92-95DB-13C9A44F1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757F8AB-022C-4AC3-98D5-239D5C622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77B7BB0-BCF6-4183-8BD4-B9D507AC4F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7B8151A-2D02-4BA1-83F1-14A7F4C9F5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BBABCA4A-02EB-432C-B8E4-6D0BA87CB1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F23AE4FD-836A-4C9C-8D36-6A59EF060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6570-2C78-430C-BD25-6592BE6B9619}" type="datetimeFigureOut">
              <a:rPr lang="zh-CN" altLang="en-US" smtClean="0"/>
              <a:t>2020/4/17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5DEBBD4A-350E-48AB-8363-6DCD4217E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EDB2614F-4048-48CC-8EAE-DF45A35B7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36C3-A79D-410F-96EE-E914CF5E61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2824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6047E21-D78A-42B4-A2FF-CB13FEC1D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66018FC-0CDC-4C0B-B321-CBBFE300C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6570-2C78-430C-BD25-6592BE6B9619}" type="datetimeFigureOut">
              <a:rPr lang="zh-CN" altLang="en-US" smtClean="0"/>
              <a:t>2020/4/17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3DDF7CC-8F2D-4D15-8535-BBFC77EB7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F5B64A0-1BA9-4515-836F-D5D0A0C7D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36C3-A79D-410F-96EE-E914CF5E61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026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4F7D168-4EA7-4D98-9485-2F5663EE0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6570-2C78-430C-BD25-6592BE6B9619}" type="datetimeFigureOut">
              <a:rPr lang="zh-CN" altLang="en-US" smtClean="0"/>
              <a:t>2020/4/17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DC8C8F6-CE26-4195-AB3A-ED096E5B6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1CCCFAE-8FA8-4DB5-BEEA-3BE94188B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36C3-A79D-410F-96EE-E914CF5E61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7866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22F45C5-C833-435B-BC71-14180A065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565ACA0-488F-457C-9F97-D8E925B1E4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6FA1296-0D69-4949-B85B-481B7B6E38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8CFD5D0-AE20-424C-AADE-4216C0290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6570-2C78-430C-BD25-6592BE6B9619}" type="datetimeFigureOut">
              <a:rPr lang="zh-CN" altLang="en-US" smtClean="0"/>
              <a:t>2020/4/17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2D6B38E-1A1C-4DCA-AD31-A88A5F59D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A5A3C82-AC33-40FD-83E9-35042B173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36C3-A79D-410F-96EE-E914CF5E61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1225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318F9D-50BE-49E3-BF68-A78F2E48E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7D7F2E9-86E0-4EF9-85E5-FD17878E4D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EFED6F7-80CC-4D13-BE26-9AB81AAD49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83229FE-F587-48F4-A1FF-FCE6FEDD8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6570-2C78-430C-BD25-6592BE6B9619}" type="datetimeFigureOut">
              <a:rPr lang="zh-CN" altLang="en-US" smtClean="0"/>
              <a:t>2020/4/17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7F53CE9-1452-4554-8561-8BA613B21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AD44006-A667-4696-B5B0-673E62299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36C3-A79D-410F-96EE-E914CF5E61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0953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3F6F3B5D-EA39-4817-8F52-59A14AE42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26A4233-8AAA-42D6-BE75-E61788E50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3C4378C-9B2E-4581-B63E-334EB7F5B4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16570-2C78-430C-BD25-6592BE6B9619}" type="datetimeFigureOut">
              <a:rPr lang="zh-CN" altLang="en-US" smtClean="0"/>
              <a:t>2020/4/17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8195E06-C8F9-4EE6-834A-A4299E4540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588A12F-4E67-4C7F-B1AF-B57F70840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736C3-A79D-410F-96EE-E914CF5E61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7445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slideLayout" Target="../slideLayouts/slideLayout1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image" Target="../media/image7.sv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image" Target="../media/image8.png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>
            <a:extLst>
              <a:ext uri="{FF2B5EF4-FFF2-40B4-BE49-F238E27FC236}">
                <a16:creationId xmlns:a16="http://schemas.microsoft.com/office/drawing/2014/main" id="{3EC5D141-FB91-4F97-B4FA-4ACAE831F859}"/>
              </a:ext>
            </a:extLst>
          </p:cNvPr>
          <p:cNvSpPr/>
          <p:nvPr/>
        </p:nvSpPr>
        <p:spPr>
          <a:xfrm>
            <a:off x="0" y="2564409"/>
            <a:ext cx="8804031" cy="2455985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8100000" algn="tr" rotWithShape="0">
              <a:prstClr val="black">
                <a:alpha val="1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038E38C5-9F99-42F1-B18A-7D030ADD4885}"/>
              </a:ext>
            </a:extLst>
          </p:cNvPr>
          <p:cNvSpPr/>
          <p:nvPr/>
        </p:nvSpPr>
        <p:spPr>
          <a:xfrm>
            <a:off x="699646" y="3677884"/>
            <a:ext cx="500566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4000" b="1" kern="100" dirty="0" err="1" smtClean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Times New Roman" panose="02020603050405020304" pitchFamily="18" charset="0"/>
              </a:rPr>
              <a:t>EagleWorks</a:t>
            </a:r>
            <a:r>
              <a:rPr lang="en-US" altLang="zh-CN" sz="4000" b="1" kern="100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Times New Roman" panose="02020603050405020304" pitchFamily="18" charset="0"/>
              </a:rPr>
              <a:t> </a:t>
            </a:r>
            <a:r>
              <a:rPr lang="zh-CN" altLang="en-US" sz="4000" b="1" kern="100" dirty="0" smtClean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Times New Roman" panose="02020603050405020304" pitchFamily="18" charset="0"/>
              </a:rPr>
              <a:t>加工</a:t>
            </a:r>
            <a:r>
              <a:rPr lang="zh-CN" altLang="en-US" sz="4000" b="1" kern="100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Times New Roman" panose="02020603050405020304" pitchFamily="18" charset="0"/>
              </a:rPr>
              <a:t>预览</a:t>
            </a:r>
            <a:endParaRPr lang="zh-CN" altLang="en-US" sz="4000" b="1" dirty="0">
              <a:solidFill>
                <a:schemeClr val="bg1"/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3E6F367D-CCDA-42CA-9A4F-C943BD44C64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167" y="558019"/>
            <a:ext cx="1912115" cy="724185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A98DAAB4-FEF6-46A7-8F48-559A9C0210F3}"/>
              </a:ext>
            </a:extLst>
          </p:cNvPr>
          <p:cNvSpPr/>
          <p:nvPr/>
        </p:nvSpPr>
        <p:spPr>
          <a:xfrm>
            <a:off x="699646" y="2803905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Segoe UI Semibold" panose="020B0702040204020203" pitchFamily="34" charset="0"/>
                <a:ea typeface="思源黑体" panose="020B0500000000000000" pitchFamily="34" charset="-122"/>
                <a:cs typeface="Segoe UI Semibold" panose="020B0702040204020203" pitchFamily="34" charset="0"/>
              </a:rPr>
              <a:t>鹰华激光小课堂</a:t>
            </a: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4B6AC870-4104-4C2F-9B0B-DFC160753283}"/>
              </a:ext>
            </a:extLst>
          </p:cNvPr>
          <p:cNvCxnSpPr/>
          <p:nvPr/>
        </p:nvCxnSpPr>
        <p:spPr>
          <a:xfrm>
            <a:off x="-1403414" y="3394722"/>
            <a:ext cx="6246303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椭圆 10">
            <a:extLst>
              <a:ext uri="{FF2B5EF4-FFF2-40B4-BE49-F238E27FC236}">
                <a16:creationId xmlns:a16="http://schemas.microsoft.com/office/drawing/2014/main" id="{33628994-C257-40BB-903E-D30C2859E131}"/>
              </a:ext>
            </a:extLst>
          </p:cNvPr>
          <p:cNvSpPr/>
          <p:nvPr/>
        </p:nvSpPr>
        <p:spPr>
          <a:xfrm>
            <a:off x="4842889" y="3354966"/>
            <a:ext cx="106512" cy="1065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0000" y="1731600"/>
            <a:ext cx="5472000" cy="41229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HeroicExtremeLeftFacing">
              <a:rot lat="126000" lon="888000" rev="21594000"/>
            </a:camera>
            <a:lightRig rig="threePt" dir="t"/>
          </a:scene3d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95885" y="3820753"/>
            <a:ext cx="1844826" cy="18479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20000" y="4791600"/>
            <a:ext cx="1440000" cy="144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5211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>
            <a:extLst>
              <a:ext uri="{FF2B5EF4-FFF2-40B4-BE49-F238E27FC236}">
                <a16:creationId xmlns:a16="http://schemas.microsoft.com/office/drawing/2014/main" id="{620AFCBE-01E1-4FDB-A766-BCAAAA8C84A3}"/>
              </a:ext>
            </a:extLst>
          </p:cNvPr>
          <p:cNvSpPr/>
          <p:nvPr/>
        </p:nvSpPr>
        <p:spPr>
          <a:xfrm>
            <a:off x="0" y="482795"/>
            <a:ext cx="8804031" cy="701161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8100000" algn="tr" rotWithShape="0">
              <a:prstClr val="black">
                <a:alpha val="1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CF989C30-FC29-4DAF-B584-2FB8F655ABE4}"/>
              </a:ext>
            </a:extLst>
          </p:cNvPr>
          <p:cNvSpPr/>
          <p:nvPr/>
        </p:nvSpPr>
        <p:spPr>
          <a:xfrm>
            <a:off x="699646" y="602544"/>
            <a:ext cx="2537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Segoe UI Semibold" panose="020B0702040204020203" pitchFamily="34" charset="0"/>
                <a:ea typeface="思源黑体" panose="020B0500000000000000" pitchFamily="34" charset="-122"/>
                <a:cs typeface="Segoe UI Semibold" panose="020B0702040204020203" pitchFamily="34" charset="0"/>
              </a:rPr>
              <a:t>课</a:t>
            </a:r>
            <a:r>
              <a:rPr lang="zh-CN" altLang="en-US" sz="2400" b="1" dirty="0" smtClean="0">
                <a:solidFill>
                  <a:schemeClr val="bg1"/>
                </a:solidFill>
                <a:latin typeface="Segoe UI Semibold" panose="020B0702040204020203" pitchFamily="34" charset="0"/>
                <a:ea typeface="思源黑体" panose="020B0500000000000000" pitchFamily="34" charset="-122"/>
                <a:cs typeface="Segoe UI Semibold" panose="020B0702040204020203" pitchFamily="34" charset="0"/>
              </a:rPr>
              <a:t>件内容摘要</a:t>
            </a:r>
            <a:endParaRPr lang="zh-CN" altLang="en-US" sz="2400" b="1" dirty="0">
              <a:solidFill>
                <a:schemeClr val="bg1"/>
              </a:solidFill>
              <a:latin typeface="Segoe UI Semibold" panose="020B0702040204020203" pitchFamily="34" charset="0"/>
              <a:ea typeface="思源黑体" panose="020B0500000000000000" pitchFamily="34" charset="-122"/>
              <a:cs typeface="Segoe UI Semibold" panose="020B0702040204020203" pitchFamily="34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F53556F3-EB61-47E7-B0CD-0646700E8EB0}"/>
              </a:ext>
            </a:extLst>
          </p:cNvPr>
          <p:cNvSpPr/>
          <p:nvPr/>
        </p:nvSpPr>
        <p:spPr>
          <a:xfrm>
            <a:off x="699646" y="1563577"/>
            <a:ext cx="552147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本课</a:t>
            </a: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程</a:t>
            </a:r>
            <a:r>
              <a:rPr lang="zh-CN" altLang="en-US" sz="2000" dirty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详细</a:t>
            </a: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介绍 </a:t>
            </a:r>
            <a:r>
              <a:rPr lang="en-US" altLang="zh-CN" sz="2000" dirty="0" err="1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EagleWorks</a:t>
            </a:r>
            <a:r>
              <a:rPr lang="en-US" altLang="zh-CN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 </a:t>
            </a: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软件</a:t>
            </a: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中</a:t>
            </a: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的加工预览功能</a:t>
            </a: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，</a:t>
            </a: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帮助用户快速开始使用。</a:t>
            </a:r>
            <a:endParaRPr lang="en-US" altLang="zh-CN" sz="2000" dirty="0" smtClean="0"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  <a:p>
            <a:pPr>
              <a:lnSpc>
                <a:spcPct val="150000"/>
              </a:lnSpc>
            </a:pPr>
            <a:endParaRPr lang="en-US" altLang="zh-CN" sz="2000" dirty="0" smtClean="0"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课</a:t>
            </a: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程首先介绍加工预览功能的界面，然后举例演示仿真过程。通</a:t>
            </a: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过本课程的学习，用户应</a:t>
            </a: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当</a:t>
            </a:r>
            <a:r>
              <a:rPr lang="zh-CN" altLang="en-US" sz="2000" dirty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熟</a:t>
            </a: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练掌握加工预览功能，并能够完成仿真操作。</a:t>
            </a:r>
            <a:endParaRPr lang="en-US" altLang="zh-CN" sz="2000" dirty="0" smtClean="0"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  <p:sp>
        <p:nvSpPr>
          <p:cNvPr id="58" name="文本框 57">
            <a:extLst>
              <a:ext uri="{FF2B5EF4-FFF2-40B4-BE49-F238E27FC236}">
                <a16:creationId xmlns:a16="http://schemas.microsoft.com/office/drawing/2014/main" id="{223BB5C8-7438-4645-9718-01BDFDFC9663}"/>
              </a:ext>
            </a:extLst>
          </p:cNvPr>
          <p:cNvSpPr txBox="1"/>
          <p:nvPr/>
        </p:nvSpPr>
        <p:spPr>
          <a:xfrm>
            <a:off x="8315459" y="6351336"/>
            <a:ext cx="32876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100" dirty="0">
                <a:solidFill>
                  <a:schemeClr val="bg1">
                    <a:lumMod val="75000"/>
                  </a:schemeClr>
                </a:solidFill>
                <a:latin typeface="+mn-ea"/>
                <a:cs typeface="+mn-ea"/>
              </a:rPr>
              <a:t>www.gueagle.com.cn</a:t>
            </a:r>
          </a:p>
        </p:txBody>
      </p:sp>
      <p:pic>
        <p:nvPicPr>
          <p:cNvPr id="28" name="图形 16">
            <a:extLst>
              <a:ext uri="{FF2B5EF4-FFF2-40B4-BE49-F238E27FC236}">
                <a16:creationId xmlns:a16="http://schemas.microsoft.com/office/drawing/2014/main" id="{C667E56C-10FF-4851-8FD4-A79D02F913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894833" y="694553"/>
            <a:ext cx="1277992" cy="48179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1116" y="1736268"/>
            <a:ext cx="5382000" cy="405515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53198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F53556F3-EB61-47E7-B0CD-0646700E8EB0}"/>
              </a:ext>
            </a:extLst>
          </p:cNvPr>
          <p:cNvSpPr/>
          <p:nvPr/>
        </p:nvSpPr>
        <p:spPr>
          <a:xfrm>
            <a:off x="744116" y="1371801"/>
            <a:ext cx="5477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单</a:t>
            </a: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击 </a:t>
            </a:r>
            <a:r>
              <a:rPr lang="zh-CN" altLang="en-US" sz="2000" b="1" u="sng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编辑</a:t>
            </a:r>
            <a:r>
              <a:rPr lang="en-US" altLang="zh-CN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-&gt;</a:t>
            </a:r>
            <a:r>
              <a:rPr lang="zh-CN" altLang="en-US" sz="2000" b="1" u="sng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加工预览</a:t>
            </a: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 菜单项或系统工具栏上的 </a:t>
            </a:r>
            <a:r>
              <a:rPr lang="zh-CN" altLang="en-US" sz="2000" b="1" u="sng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加工预览</a:t>
            </a: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 按钮，打开 </a:t>
            </a:r>
            <a:r>
              <a:rPr lang="zh-CN" altLang="en-US" sz="2000" b="1" u="sng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加工预览</a:t>
            </a: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 界面，如右图所示。</a:t>
            </a:r>
            <a:endParaRPr lang="en-US" altLang="zh-CN" sz="2000" dirty="0" smtClean="0"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左侧黑色区域为图形显示区。</a:t>
            </a:r>
            <a:endParaRPr lang="en-US" altLang="zh-CN" sz="2000" dirty="0" smtClean="0"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zh-CN" altLang="en-US" sz="2000" dirty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右</a:t>
            </a: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侧上方为加工统计信息，包括 </a:t>
            </a:r>
            <a:r>
              <a:rPr lang="zh-CN" altLang="en-US" sz="2000" b="1" u="sng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加工时间</a:t>
            </a: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、</a:t>
            </a:r>
            <a:r>
              <a:rPr lang="zh-CN" altLang="en-US" sz="2000" b="1" u="sng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开光时间</a:t>
            </a: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 和 </a:t>
            </a:r>
            <a:r>
              <a:rPr lang="zh-CN" altLang="en-US" sz="2000" b="1" u="sng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加工距离</a:t>
            </a: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 等。</a:t>
            </a:r>
            <a:endParaRPr lang="en-US" altLang="zh-CN" sz="2000" dirty="0" smtClean="0"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zh-CN" altLang="en-US" sz="2000" dirty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右</a:t>
            </a: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侧中间为加工实时信息，包括 </a:t>
            </a:r>
            <a:r>
              <a:rPr lang="zh-CN" altLang="en-US" sz="2000" b="1" u="sng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当前速度</a:t>
            </a: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、</a:t>
            </a:r>
            <a:r>
              <a:rPr lang="zh-CN" altLang="en-US" sz="2000" b="1" u="sng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当前能量</a:t>
            </a: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 和 </a:t>
            </a:r>
            <a:r>
              <a:rPr lang="zh-CN" altLang="en-US" sz="2000" b="1" u="sng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当前进度</a:t>
            </a: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 等。</a:t>
            </a:r>
            <a:endParaRPr lang="en-US" altLang="zh-CN" sz="2000" dirty="0" smtClean="0"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zh-CN" altLang="en-US" sz="2000" b="1" u="sng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默认速度</a:t>
            </a: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 和 </a:t>
            </a:r>
            <a:r>
              <a:rPr lang="zh-CN" altLang="en-US" sz="2000" b="1" u="sng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仿真速比</a:t>
            </a: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 可以调整仿真速度。</a:t>
            </a:r>
            <a:endParaRPr lang="en-US" altLang="zh-CN" sz="2000" dirty="0" smtClean="0"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zh-CN" altLang="en-US" sz="2000" b="1" u="sng" dirty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仿</a:t>
            </a:r>
            <a:r>
              <a:rPr lang="zh-CN" altLang="en-US" sz="2000" b="1" u="sng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真</a:t>
            </a: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、</a:t>
            </a:r>
            <a:r>
              <a:rPr lang="zh-CN" altLang="en-US" sz="2000" b="1" u="sng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暂停</a:t>
            </a:r>
            <a:r>
              <a:rPr lang="en-US" altLang="zh-CN" sz="2000" b="1" u="sng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/</a:t>
            </a:r>
            <a:r>
              <a:rPr lang="zh-CN" altLang="en-US" sz="2000" b="1" u="sng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继续</a:t>
            </a: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 和 </a:t>
            </a:r>
            <a:r>
              <a:rPr lang="zh-CN" altLang="en-US" sz="2000" b="1" u="sng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停止</a:t>
            </a: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 按钮控制仿真过程。</a:t>
            </a:r>
            <a:endParaRPr lang="en-US" altLang="zh-CN" sz="2000" dirty="0" smtClean="0"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  <p:sp>
        <p:nvSpPr>
          <p:cNvPr id="58" name="文本框 57">
            <a:extLst>
              <a:ext uri="{FF2B5EF4-FFF2-40B4-BE49-F238E27FC236}">
                <a16:creationId xmlns:a16="http://schemas.microsoft.com/office/drawing/2014/main" id="{223BB5C8-7438-4645-9718-01BDFDFC9663}"/>
              </a:ext>
            </a:extLst>
          </p:cNvPr>
          <p:cNvSpPr txBox="1"/>
          <p:nvPr/>
        </p:nvSpPr>
        <p:spPr>
          <a:xfrm>
            <a:off x="8315459" y="6351336"/>
            <a:ext cx="32876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100" dirty="0">
                <a:solidFill>
                  <a:schemeClr val="bg1">
                    <a:lumMod val="75000"/>
                  </a:schemeClr>
                </a:solidFill>
                <a:latin typeface="+mn-ea"/>
                <a:cs typeface="+mn-ea"/>
              </a:rPr>
              <a:t>www.gueagle.com.cn</a:t>
            </a:r>
          </a:p>
        </p:txBody>
      </p:sp>
      <p:pic>
        <p:nvPicPr>
          <p:cNvPr id="28" name="图形 16">
            <a:extLst>
              <a:ext uri="{FF2B5EF4-FFF2-40B4-BE49-F238E27FC236}">
                <a16:creationId xmlns:a16="http://schemas.microsoft.com/office/drawing/2014/main" id="{C667E56C-10FF-4851-8FD4-A79D02F913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894833" y="694553"/>
            <a:ext cx="1277992" cy="481798"/>
          </a:xfrm>
          <a:prstGeom prst="rect">
            <a:avLst/>
          </a:prstGeom>
        </p:spPr>
      </p:pic>
      <p:sp>
        <p:nvSpPr>
          <p:cNvPr id="12" name="矩形 11">
            <a:extLst>
              <a:ext uri="{FF2B5EF4-FFF2-40B4-BE49-F238E27FC236}">
                <a16:creationId xmlns:a16="http://schemas.microsoft.com/office/drawing/2014/main" id="{759EAC48-EBC9-4DBC-9284-18F6D644DE3E}"/>
              </a:ext>
            </a:extLst>
          </p:cNvPr>
          <p:cNvSpPr/>
          <p:nvPr/>
        </p:nvSpPr>
        <p:spPr>
          <a:xfrm>
            <a:off x="623683" y="289175"/>
            <a:ext cx="4183755" cy="769441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dist"/>
            <a:r>
              <a:rPr lang="en-US" altLang="zh-CN" sz="4400" b="1" dirty="0">
                <a:solidFill>
                  <a:schemeClr val="tx1">
                    <a:alpha val="10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EAGLE LASER</a:t>
            </a:r>
            <a:endParaRPr lang="zh-CN" altLang="en-US" sz="4400" dirty="0">
              <a:solidFill>
                <a:schemeClr val="tx1">
                  <a:alpha val="10000"/>
                </a:schemeClr>
              </a:solidFill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1BF34ECF-39EE-4EFC-A962-2B7ABAFB4255}"/>
              </a:ext>
            </a:extLst>
          </p:cNvPr>
          <p:cNvSpPr txBox="1"/>
          <p:nvPr/>
        </p:nvSpPr>
        <p:spPr>
          <a:xfrm>
            <a:off x="744116" y="868211"/>
            <a:ext cx="2780480" cy="503590"/>
          </a:xfrm>
          <a:prstGeom prst="rect">
            <a:avLst/>
          </a:prstGeom>
          <a:noFill/>
        </p:spPr>
        <p:txBody>
          <a:bodyPr wrap="square" lIns="0" tIns="36000" rIns="216000" bIns="36000" rtlCol="0">
            <a:spAutoFit/>
          </a:bodyPr>
          <a:lstStyle/>
          <a:p>
            <a:pPr>
              <a:spcBef>
                <a:spcPts val="1000"/>
              </a:spcBef>
            </a:pPr>
            <a:r>
              <a:rPr lang="zh-CN" altLang="en-US" sz="2800" b="1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界面</a:t>
            </a:r>
            <a:endParaRPr lang="zh-CN" altLang="en-US" sz="2800" b="1" dirty="0"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1116" y="1736268"/>
            <a:ext cx="5382000" cy="405515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339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F53556F3-EB61-47E7-B0CD-0646700E8EB0}"/>
              </a:ext>
            </a:extLst>
          </p:cNvPr>
          <p:cNvSpPr/>
          <p:nvPr/>
        </p:nvSpPr>
        <p:spPr>
          <a:xfrm>
            <a:off x="744116" y="1637652"/>
            <a:ext cx="5477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图形显示区中，图形按工艺设置中激光能量的高低显示为墨绿色至白色。仿真时，按激光能量的高低被覆盖为红色至分色，如右图所示。</a:t>
            </a:r>
            <a:endParaRPr lang="en-US" altLang="zh-CN" sz="2000" dirty="0" smtClean="0"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  <a:p>
            <a:pPr>
              <a:lnSpc>
                <a:spcPct val="150000"/>
              </a:lnSpc>
            </a:pPr>
            <a:endParaRPr lang="en-US" altLang="zh-CN" sz="2000" dirty="0" smtClean="0"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用户可以根据需要</a:t>
            </a:r>
            <a:r>
              <a:rPr lang="zh-CN" altLang="en-US" sz="2000" dirty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，</a:t>
            </a: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在图形显示区单击右键，</a:t>
            </a:r>
            <a:r>
              <a:rPr lang="zh-CN" altLang="en-US" sz="2000" dirty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再</a:t>
            </a: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单击 </a:t>
            </a:r>
            <a:r>
              <a:rPr lang="zh-CN" altLang="en-US" sz="2000" b="1" u="sng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配置</a:t>
            </a:r>
            <a:r>
              <a:rPr lang="zh-CN" altLang="en-US" sz="2000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 进行修改，以获得最佳使用体验。</a:t>
            </a:r>
            <a:endParaRPr lang="en-US" altLang="zh-CN" sz="2000" dirty="0" smtClean="0"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  <p:sp>
        <p:nvSpPr>
          <p:cNvPr id="58" name="文本框 57">
            <a:extLst>
              <a:ext uri="{FF2B5EF4-FFF2-40B4-BE49-F238E27FC236}">
                <a16:creationId xmlns:a16="http://schemas.microsoft.com/office/drawing/2014/main" id="{223BB5C8-7438-4645-9718-01BDFDFC9663}"/>
              </a:ext>
            </a:extLst>
          </p:cNvPr>
          <p:cNvSpPr txBox="1"/>
          <p:nvPr/>
        </p:nvSpPr>
        <p:spPr>
          <a:xfrm>
            <a:off x="8315459" y="6351336"/>
            <a:ext cx="32876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100" dirty="0">
                <a:solidFill>
                  <a:schemeClr val="bg1">
                    <a:lumMod val="75000"/>
                  </a:schemeClr>
                </a:solidFill>
                <a:latin typeface="+mn-ea"/>
                <a:cs typeface="+mn-ea"/>
              </a:rPr>
              <a:t>www.gueagle.com.cn</a:t>
            </a:r>
          </a:p>
        </p:txBody>
      </p:sp>
      <p:pic>
        <p:nvPicPr>
          <p:cNvPr id="28" name="图形 16">
            <a:extLst>
              <a:ext uri="{FF2B5EF4-FFF2-40B4-BE49-F238E27FC236}">
                <a16:creationId xmlns:a16="http://schemas.microsoft.com/office/drawing/2014/main" id="{C667E56C-10FF-4851-8FD4-A79D02F913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894833" y="694553"/>
            <a:ext cx="1277992" cy="481798"/>
          </a:xfrm>
          <a:prstGeom prst="rect">
            <a:avLst/>
          </a:prstGeom>
        </p:spPr>
      </p:pic>
      <p:sp>
        <p:nvSpPr>
          <p:cNvPr id="12" name="矩形 11">
            <a:extLst>
              <a:ext uri="{FF2B5EF4-FFF2-40B4-BE49-F238E27FC236}">
                <a16:creationId xmlns:a16="http://schemas.microsoft.com/office/drawing/2014/main" id="{759EAC48-EBC9-4DBC-9284-18F6D644DE3E}"/>
              </a:ext>
            </a:extLst>
          </p:cNvPr>
          <p:cNvSpPr/>
          <p:nvPr/>
        </p:nvSpPr>
        <p:spPr>
          <a:xfrm>
            <a:off x="623683" y="289175"/>
            <a:ext cx="4183755" cy="769441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dist"/>
            <a:r>
              <a:rPr lang="en-US" altLang="zh-CN" sz="4400" b="1" dirty="0">
                <a:solidFill>
                  <a:schemeClr val="tx1">
                    <a:alpha val="10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EAGLE LASER</a:t>
            </a:r>
            <a:endParaRPr lang="zh-CN" altLang="en-US" sz="4400" dirty="0">
              <a:solidFill>
                <a:schemeClr val="tx1">
                  <a:alpha val="10000"/>
                </a:schemeClr>
              </a:solidFill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1BF34ECF-39EE-4EFC-A962-2B7ABAFB4255}"/>
              </a:ext>
            </a:extLst>
          </p:cNvPr>
          <p:cNvSpPr txBox="1"/>
          <p:nvPr/>
        </p:nvSpPr>
        <p:spPr>
          <a:xfrm>
            <a:off x="744115" y="868211"/>
            <a:ext cx="3341747" cy="503590"/>
          </a:xfrm>
          <a:prstGeom prst="rect">
            <a:avLst/>
          </a:prstGeom>
          <a:noFill/>
        </p:spPr>
        <p:txBody>
          <a:bodyPr wrap="square" lIns="0" tIns="36000" rIns="216000" bIns="36000" rtlCol="0">
            <a:spAutoFit/>
          </a:bodyPr>
          <a:lstStyle/>
          <a:p>
            <a:pPr>
              <a:spcBef>
                <a:spcPts val="1000"/>
              </a:spcBef>
            </a:pPr>
            <a:r>
              <a:rPr lang="zh-CN" altLang="en-US" sz="2800" b="1" dirty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仿</a:t>
            </a:r>
            <a:r>
              <a:rPr lang="zh-CN" altLang="en-US" sz="2800" b="1" dirty="0" smtClean="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真显示</a:t>
            </a:r>
            <a:endParaRPr lang="zh-CN" altLang="en-US" sz="2800" b="1" dirty="0"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1802" y="2994082"/>
            <a:ext cx="4081314" cy="3075128"/>
          </a:xfrm>
          <a:prstGeom prst="rect">
            <a:avLst/>
          </a:prstGeom>
          <a:effectLst/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1116" y="1290113"/>
            <a:ext cx="2762636" cy="301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56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A-图片 9" descr="图片包含 室内, 地板, 建筑物, 房间&#10;&#10;描述已自动生成">
            <a:extLst>
              <a:ext uri="{FF2B5EF4-FFF2-40B4-BE49-F238E27FC236}">
                <a16:creationId xmlns:a16="http://schemas.microsoft.com/office/drawing/2014/main" id="{A09CB6F5-D8A1-49C4-B5BF-29F3194EA37A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47" t="24443" b="6328"/>
          <a:stretch/>
        </p:blipFill>
        <p:spPr>
          <a:xfrm>
            <a:off x="0" y="1250587"/>
            <a:ext cx="8481698" cy="3650901"/>
          </a:xfrm>
          <a:prstGeom prst="rect">
            <a:avLst/>
          </a:prstGeom>
        </p:spPr>
      </p:pic>
      <p:sp>
        <p:nvSpPr>
          <p:cNvPr id="13" name="PA-矩形 12">
            <a:extLst>
              <a:ext uri="{FF2B5EF4-FFF2-40B4-BE49-F238E27FC236}">
                <a16:creationId xmlns:a16="http://schemas.microsoft.com/office/drawing/2014/main" id="{B5A1A998-AD84-4736-9AB2-8FDFF7DE11F6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" y="1250587"/>
            <a:ext cx="8481698" cy="3650901"/>
          </a:xfrm>
          <a:prstGeom prst="rect">
            <a:avLst/>
          </a:prstGeom>
          <a:solidFill>
            <a:srgbClr val="1E46F2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7F7F7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  <p:sp>
        <p:nvSpPr>
          <p:cNvPr id="9" name="PA-矩形 8">
            <a:extLst>
              <a:ext uri="{FF2B5EF4-FFF2-40B4-BE49-F238E27FC236}">
                <a16:creationId xmlns:a16="http://schemas.microsoft.com/office/drawing/2014/main" id="{3EC5D141-FB91-4F97-B4FA-4ACAE831F859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844" y="3076038"/>
            <a:ext cx="12190312" cy="2056194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8100000" algn="tr" rotWithShape="0">
              <a:prstClr val="black">
                <a:alpha val="1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7F7F7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  <p:sp>
        <p:nvSpPr>
          <p:cNvPr id="6" name="PA-矩形 5">
            <a:extLst>
              <a:ext uri="{FF2B5EF4-FFF2-40B4-BE49-F238E27FC236}">
                <a16:creationId xmlns:a16="http://schemas.microsoft.com/office/drawing/2014/main" id="{038E38C5-9F99-42F1-B18A-7D030ADD4885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412023" y="4123582"/>
            <a:ext cx="30572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00" cap="none" spc="0" normalizeH="0" baseline="0" noProof="0" dirty="0">
                <a:ln>
                  <a:noFill/>
                </a:ln>
                <a:solidFill>
                  <a:srgbClr val="F7F7F7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Times New Roman" panose="02020603050405020304" pitchFamily="18" charset="0"/>
              </a:rPr>
              <a:t>鹰华激光小课堂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7F7F7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</a:endParaRPr>
          </a:p>
        </p:txBody>
      </p:sp>
      <p:sp>
        <p:nvSpPr>
          <p:cNvPr id="3" name="PA-矩形 2">
            <a:extLst>
              <a:ext uri="{FF2B5EF4-FFF2-40B4-BE49-F238E27FC236}">
                <a16:creationId xmlns:a16="http://schemas.microsoft.com/office/drawing/2014/main" id="{CD348248-2507-44E0-9631-EC4F33731B41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412023" y="3434919"/>
            <a:ext cx="60789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7F7F7"/>
                </a:solidFill>
                <a:effectLst/>
                <a:uLnTx/>
                <a:uFillTx/>
                <a:latin typeface="Segoe UI Semibold" panose="020B0702040204020203" pitchFamily="34" charset="0"/>
                <a:ea typeface="思源黑体" panose="020B0500000000000000" pitchFamily="34" charset="-122"/>
                <a:cs typeface="Segoe UI Semibold" panose="020B0702040204020203" pitchFamily="34" charset="0"/>
              </a:rPr>
              <a:t>BEIJING GU EAGLE AUTOMATION CO.,LTD.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7F7F7"/>
              </a:solidFill>
              <a:effectLst/>
              <a:uLnTx/>
              <a:uFillTx/>
              <a:latin typeface="Segoe UI Semibold" panose="020B0702040204020203" pitchFamily="34" charset="0"/>
              <a:ea typeface="思源黑体" panose="020B0500000000000000" pitchFamily="34" charset="-122"/>
              <a:cs typeface="Segoe UI Semibold" panose="020B0702040204020203" pitchFamily="34" charset="0"/>
            </a:endParaRPr>
          </a:p>
        </p:txBody>
      </p:sp>
      <p:cxnSp>
        <p:nvCxnSpPr>
          <p:cNvPr id="11" name="PA-直接连接符 10">
            <a:extLst>
              <a:ext uri="{FF2B5EF4-FFF2-40B4-BE49-F238E27FC236}">
                <a16:creationId xmlns:a16="http://schemas.microsoft.com/office/drawing/2014/main" id="{74ABA577-245E-49BA-BAB3-F1E9FAB25CCB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844" y="3958139"/>
            <a:ext cx="6246303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A-椭圆 11">
            <a:extLst>
              <a:ext uri="{FF2B5EF4-FFF2-40B4-BE49-F238E27FC236}">
                <a16:creationId xmlns:a16="http://schemas.microsoft.com/office/drawing/2014/main" id="{F0A2B350-6422-4034-92F7-F267435AE099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6247147" y="3918383"/>
            <a:ext cx="106512" cy="1065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7F7F7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  <p:grpSp>
        <p:nvGrpSpPr>
          <p:cNvPr id="16" name="PA-组合 15">
            <a:extLst>
              <a:ext uri="{FF2B5EF4-FFF2-40B4-BE49-F238E27FC236}">
                <a16:creationId xmlns:a16="http://schemas.microsoft.com/office/drawing/2014/main" id="{15AB0216-4B26-4CE3-9C31-4583AD1AB776}"/>
              </a:ext>
            </a:extLst>
          </p:cNvPr>
          <p:cNvGrpSpPr/>
          <p:nvPr>
            <p:custDataLst>
              <p:tags r:id="rId8"/>
            </p:custDataLst>
          </p:nvPr>
        </p:nvGrpSpPr>
        <p:grpSpPr>
          <a:xfrm>
            <a:off x="11378718" y="6166734"/>
            <a:ext cx="402102" cy="79513"/>
            <a:chOff x="11496888" y="3389244"/>
            <a:chExt cx="402102" cy="79513"/>
          </a:xfrm>
        </p:grpSpPr>
        <p:cxnSp>
          <p:nvCxnSpPr>
            <p:cNvPr id="14" name="PA-直接连接符 17">
              <a:extLst>
                <a:ext uri="{FF2B5EF4-FFF2-40B4-BE49-F238E27FC236}">
                  <a16:creationId xmlns:a16="http://schemas.microsoft.com/office/drawing/2014/main" id="{944F173A-76C1-45BC-B88F-8297239310C1}"/>
                </a:ext>
              </a:extLst>
            </p:cNvPr>
            <p:cNvCxnSpPr/>
            <p:nvPr>
              <p:custDataLst>
                <p:tags r:id="rId11"/>
              </p:custDataLst>
            </p:nvPr>
          </p:nvCxnSpPr>
          <p:spPr>
            <a:xfrm>
              <a:off x="11496888" y="3389244"/>
              <a:ext cx="4021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A-直接连接符 18">
              <a:extLst>
                <a:ext uri="{FF2B5EF4-FFF2-40B4-BE49-F238E27FC236}">
                  <a16:creationId xmlns:a16="http://schemas.microsoft.com/office/drawing/2014/main" id="{C9E17DC4-2FD9-4D11-B5D7-80B0DDABF128}"/>
                </a:ext>
              </a:extLst>
            </p:cNvPr>
            <p:cNvCxnSpPr/>
            <p:nvPr>
              <p:custDataLst>
                <p:tags r:id="rId12"/>
              </p:custDataLst>
            </p:nvPr>
          </p:nvCxnSpPr>
          <p:spPr>
            <a:xfrm>
              <a:off x="11697939" y="3468757"/>
              <a:ext cx="20105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PA-文本框 19">
            <a:extLst>
              <a:ext uri="{FF2B5EF4-FFF2-40B4-BE49-F238E27FC236}">
                <a16:creationId xmlns:a16="http://schemas.microsoft.com/office/drawing/2014/main" id="{DE6CC23A-03E9-4C7F-8FE4-5F6E739F1DE3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7731971" y="3561907"/>
            <a:ext cx="38779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0" i="0" u="none" strike="noStrike" kern="1200" cap="none" spc="0" normalizeH="0" baseline="0" noProof="0" dirty="0">
                <a:ln>
                  <a:noFill/>
                </a:ln>
                <a:solidFill>
                  <a:srgbClr val="F7F7F7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</a:rPr>
              <a:t>感谢观看</a:t>
            </a:r>
          </a:p>
        </p:txBody>
      </p:sp>
      <p:pic>
        <p:nvPicPr>
          <p:cNvPr id="2" name="PA-Graphic 1">
            <a:extLst>
              <a:ext uri="{FF2B5EF4-FFF2-40B4-BE49-F238E27FC236}">
                <a16:creationId xmlns:a16="http://schemas.microsoft.com/office/drawing/2014/main" id="{768ADCA3-1F66-4B92-84D0-3D9CD62B7AC7}"/>
              </a:ext>
            </a:extLst>
          </p:cNvPr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15">
            <a:extLs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8630291" y="1431167"/>
            <a:ext cx="3351120" cy="1443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96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3165</TotalTime>
  <Words>394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阿里巴巴普惠体</vt:lpstr>
      <vt:lpstr>等线</vt:lpstr>
      <vt:lpstr>等线 Light</vt:lpstr>
      <vt:lpstr>思源黑体</vt:lpstr>
      <vt:lpstr>Arial</vt:lpstr>
      <vt:lpstr>Open Sans</vt:lpstr>
      <vt:lpstr>Segoe UI Semibold</vt:lpstr>
      <vt:lpstr>Times New Roman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EagleWorks加工预览课件</dc:title>
  <dc:creator>冯 俊杰;北京德美鹰华系统科技有限公司</dc:creator>
  <cp:lastModifiedBy>张 明</cp:lastModifiedBy>
  <cp:revision>125</cp:revision>
  <dcterms:created xsi:type="dcterms:W3CDTF">2020-03-19T06:06:49Z</dcterms:created>
  <dcterms:modified xsi:type="dcterms:W3CDTF">2020-04-17T07:51:13Z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