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87" r:id="rId2"/>
    <p:sldId id="388" r:id="rId3"/>
    <p:sldId id="389" r:id="rId4"/>
    <p:sldId id="392" r:id="rId5"/>
    <p:sldId id="393" r:id="rId6"/>
    <p:sldId id="396" r:id="rId7"/>
    <p:sldId id="394" r:id="rId8"/>
    <p:sldId id="385"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0" d="100"/>
          <a:sy n="80" d="100"/>
        </p:scale>
        <p:origin x="76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F2EB4-AFF3-4BF3-9177-64CE5837F748}" type="datetimeFigureOut">
              <a:rPr lang="zh-CN" altLang="en-US" smtClean="0"/>
              <a:t>2020/4/20</a:t>
            </a:fld>
            <a:endParaRPr lang="zh-CN"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CN" smtClean="0"/>
              <a:t>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EC61D-75B4-4560-9321-7C07F0230FAD}" type="slidenum">
              <a:rPr lang="zh-CN" altLang="en-US" smtClean="0"/>
              <a:t>‹#›</a:t>
            </a:fld>
            <a:endParaRPr lang="zh-CN" altLang="en-US"/>
          </a:p>
        </p:txBody>
      </p:sp>
    </p:spTree>
    <p:extLst>
      <p:ext uri="{BB962C8B-B14F-4D97-AF65-F5344CB8AC3E}">
        <p14:creationId xmlns:p14="http://schemas.microsoft.com/office/powerpoint/2010/main" val="322811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47D51CA-3F39-407B-BA0E-90CD59AE9F5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F6E86A5-C130-4C2B-A6E8-F966EE143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6BE3C93-CCBB-412C-9DC4-C46C22E17919}"/>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5" name="页脚占位符 4">
            <a:extLst>
              <a:ext uri="{FF2B5EF4-FFF2-40B4-BE49-F238E27FC236}">
                <a16:creationId xmlns:a16="http://schemas.microsoft.com/office/drawing/2014/main" id="{9AB6732F-560F-4261-91DC-9BB0339131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6A1DEC-DE70-46E5-86B0-A73C63D5371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89419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3EC490-885F-4330-B270-66F0112A14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8F6F81B-E4B5-4300-9B5B-5A0AC195D47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BFB6171-4E70-468E-AA91-A8A06D81752D}"/>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5" name="页脚占位符 4">
            <a:extLst>
              <a:ext uri="{FF2B5EF4-FFF2-40B4-BE49-F238E27FC236}">
                <a16:creationId xmlns:a16="http://schemas.microsoft.com/office/drawing/2014/main" id="{842642D3-8654-4CE2-963E-8C123BFDA3F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1A7E58-A786-4DDB-B26B-87BD7D2A9713}"/>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257450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15B48BB-680B-42BE-A875-147C534C001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F04AA62-0CD4-4FB1-8969-43D431AFFA7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A59349A-B38B-4BEA-85FC-166D332A2F55}"/>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5" name="页脚占位符 4">
            <a:extLst>
              <a:ext uri="{FF2B5EF4-FFF2-40B4-BE49-F238E27FC236}">
                <a16:creationId xmlns:a16="http://schemas.microsoft.com/office/drawing/2014/main" id="{CADA41E1-7CFB-4509-852D-FA4C6189A8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9677908-E4D9-474B-BE51-D08748A7716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7326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98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5E242A7-7C32-4498-A592-7CEBA49111A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3F52FC-7835-460A-9891-583589B9F83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60E6603-D33D-468F-B677-B9E8DC2CB395}"/>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5" name="页脚占位符 4">
            <a:extLst>
              <a:ext uri="{FF2B5EF4-FFF2-40B4-BE49-F238E27FC236}">
                <a16:creationId xmlns:a16="http://schemas.microsoft.com/office/drawing/2014/main" id="{33FDB1EB-4E42-450C-935F-BB1ED9DED6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779765-DCE8-44F3-8ED0-097835B7345D}"/>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05214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8776EC-0667-45C7-876F-0CB5074CDBE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AE9E22-1667-4356-AA07-2C91A1BE0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CB486CA-F9A0-4413-B777-6C7CEC2F9BE3}"/>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5" name="页脚占位符 4">
            <a:extLst>
              <a:ext uri="{FF2B5EF4-FFF2-40B4-BE49-F238E27FC236}">
                <a16:creationId xmlns:a16="http://schemas.microsoft.com/office/drawing/2014/main" id="{66AC634B-71CF-4EFB-928D-DF5C13E2868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F35F40-B1E8-4A69-923C-7CEF72289DE2}"/>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4017814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E0BA5-9A26-481B-9977-E9667C9F70F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F83C56-8EBE-48EE-BA17-ADBB3314883A}"/>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0726AED-CFDB-4E56-8A57-5535F33DE3A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89B04E6-8D9F-4A5C-BE7A-42B707B76CA7}"/>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6" name="页脚占位符 5">
            <a:extLst>
              <a:ext uri="{FF2B5EF4-FFF2-40B4-BE49-F238E27FC236}">
                <a16:creationId xmlns:a16="http://schemas.microsoft.com/office/drawing/2014/main" id="{2B72D5AC-41D9-4294-8044-40AD416074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3DD1FF5-AE08-466B-9E48-CE7060EBFD8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43134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61E1BA0-7D44-4C92-95DB-13C9A44F1A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757F8AB-022C-4AC3-98D5-239D5C6229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77B7BB0-BCF6-4183-8BD4-B9D507AC4FC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7B8151A-2D02-4BA1-83F1-14A7F4C9F5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ABCA4A-02EB-432C-B8E4-6D0BA87CB1C9}"/>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23AE4FD-836A-4C9C-8D36-6A59EF060EF9}"/>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8" name="页脚占位符 7">
            <a:extLst>
              <a:ext uri="{FF2B5EF4-FFF2-40B4-BE49-F238E27FC236}">
                <a16:creationId xmlns:a16="http://schemas.microsoft.com/office/drawing/2014/main" id="{5DEBBD4A-350E-48AB-8363-6DCD4217ECA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B2614F-4048-48CC-8EAE-DF45A35B724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98282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047E21-D78A-42B4-A2FF-CB13FEC1D17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66018FC-0CDC-4C0B-B321-CBBFE300CD3B}"/>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4" name="页脚占位符 3">
            <a:extLst>
              <a:ext uri="{FF2B5EF4-FFF2-40B4-BE49-F238E27FC236}">
                <a16:creationId xmlns:a16="http://schemas.microsoft.com/office/drawing/2014/main" id="{23DDF7CC-8F2D-4D15-8535-BBFC77EB77A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F5B64A0-1BA9-4515-836F-D5D0A0C7D104}"/>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5026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4F7D168-4EA7-4D98-9485-2F5663EE06D9}"/>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3" name="页脚占位符 2">
            <a:extLst>
              <a:ext uri="{FF2B5EF4-FFF2-40B4-BE49-F238E27FC236}">
                <a16:creationId xmlns:a16="http://schemas.microsoft.com/office/drawing/2014/main" id="{8DC8C8F6-CE26-4195-AB3A-ED096E5B69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1CCCFAE-8FA8-4DB5-BEEA-3BE94188BE6F}"/>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8278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2F45C5-C833-435B-BC71-14180A06528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565ACA0-488F-457C-9F97-D8E925B1E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6FA1296-0D69-4949-B85B-481B7B6E38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8CFD5D0-AE20-424C-AADE-4216C0290F0E}"/>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6" name="页脚占位符 5">
            <a:extLst>
              <a:ext uri="{FF2B5EF4-FFF2-40B4-BE49-F238E27FC236}">
                <a16:creationId xmlns:a16="http://schemas.microsoft.com/office/drawing/2014/main" id="{22D6B38E-1A1C-4DCA-AD31-A88A5F59D83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A5A3C82-AC33-40FD-83E9-35042B1735BE}"/>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3551225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318F9D-50BE-49E3-BF68-A78F2E48E13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7D7F2E9-86E0-4EF9-85E5-FD17878E4D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FED6F7-80CC-4D13-BE26-9AB81AAD4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83229FE-F587-48F4-A1FF-FCE6FEDD8501}"/>
              </a:ext>
            </a:extLst>
          </p:cNvPr>
          <p:cNvSpPr>
            <a:spLocks noGrp="1"/>
          </p:cNvSpPr>
          <p:nvPr>
            <p:ph type="dt" sz="half" idx="10"/>
          </p:nvPr>
        </p:nvSpPr>
        <p:spPr/>
        <p:txBody>
          <a:bodyPr/>
          <a:lstStyle/>
          <a:p>
            <a:fld id="{55316570-2C78-430C-BD25-6592BE6B9619}" type="datetimeFigureOut">
              <a:rPr lang="zh-CN" altLang="en-US" smtClean="0"/>
              <a:t>2020/4/20</a:t>
            </a:fld>
            <a:endParaRPr lang="zh-CN" altLang="en-US"/>
          </a:p>
        </p:txBody>
      </p:sp>
      <p:sp>
        <p:nvSpPr>
          <p:cNvPr id="6" name="页脚占位符 5">
            <a:extLst>
              <a:ext uri="{FF2B5EF4-FFF2-40B4-BE49-F238E27FC236}">
                <a16:creationId xmlns:a16="http://schemas.microsoft.com/office/drawing/2014/main" id="{67F53CE9-1452-4554-8561-8BA613B21B3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AD44006-A667-4696-B5B0-673E62299AD0}"/>
              </a:ext>
            </a:extLst>
          </p:cNvPr>
          <p:cNvSpPr>
            <a:spLocks noGrp="1"/>
          </p:cNvSpPr>
          <p:nvPr>
            <p:ph type="sldNum" sz="quarter" idx="12"/>
          </p:nvPr>
        </p:nvSpPr>
        <p:spPr/>
        <p:txBody>
          <a:body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104095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F6F3B5D-EA39-4817-8F52-59A14AE42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26A4233-8AAA-42D6-BE75-E61788E503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3C4378C-9B2E-4581-B63E-334EB7F5B4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316570-2C78-430C-BD25-6592BE6B9619}" type="datetimeFigureOut">
              <a:rPr lang="zh-CN" altLang="en-US" smtClean="0"/>
              <a:t>2020/4/20</a:t>
            </a:fld>
            <a:endParaRPr lang="zh-CN" altLang="en-US"/>
          </a:p>
        </p:txBody>
      </p:sp>
      <p:sp>
        <p:nvSpPr>
          <p:cNvPr id="5" name="页脚占位符 4">
            <a:extLst>
              <a:ext uri="{FF2B5EF4-FFF2-40B4-BE49-F238E27FC236}">
                <a16:creationId xmlns:a16="http://schemas.microsoft.com/office/drawing/2014/main" id="{A8195E06-C8F9-4EE6-834A-A4299E454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588A12F-4E67-4C7F-B1AF-B57F708407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7736C3-A79D-410F-96EE-E914CF5E618A}" type="slidenum">
              <a:rPr lang="zh-CN" altLang="en-US" smtClean="0"/>
              <a:t>‹#›</a:t>
            </a:fld>
            <a:endParaRPr lang="zh-CN" altLang="en-US"/>
          </a:p>
        </p:txBody>
      </p:sp>
    </p:spTree>
    <p:extLst>
      <p:ext uri="{BB962C8B-B14F-4D97-AF65-F5344CB8AC3E}">
        <p14:creationId xmlns:p14="http://schemas.microsoft.com/office/powerpoint/2010/main" val="20774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2.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EC5D141-FB91-4F97-B4FA-4ACAE831F859}"/>
              </a:ext>
            </a:extLst>
          </p:cNvPr>
          <p:cNvSpPr/>
          <p:nvPr/>
        </p:nvSpPr>
        <p:spPr>
          <a:xfrm>
            <a:off x="0" y="2564409"/>
            <a:ext cx="8804031" cy="2455985"/>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038E38C5-9F99-42F1-B18A-7D030ADD4885}"/>
              </a:ext>
            </a:extLst>
          </p:cNvPr>
          <p:cNvSpPr/>
          <p:nvPr/>
        </p:nvSpPr>
        <p:spPr>
          <a:xfrm>
            <a:off x="699646" y="3677884"/>
            <a:ext cx="5648726" cy="531620"/>
          </a:xfrm>
          <a:prstGeom prst="rect">
            <a:avLst/>
          </a:prstGeom>
        </p:spPr>
        <p:txBody>
          <a:bodyPr wrap="none">
            <a:spAutoFit/>
          </a:bodyPr>
          <a:lstStyle/>
          <a:p>
            <a:pPr>
              <a:lnSpc>
                <a:spcPct val="120000"/>
              </a:lnSpc>
            </a:pPr>
            <a:r>
              <a:rPr lang="en-US" altLang="zh-CN" sz="2600" b="1" kern="100" dirty="0" err="1"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EagleWorks</a:t>
            </a:r>
            <a:r>
              <a:rPr lang="en-US" altLang="zh-CN" sz="26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 </a:t>
            </a:r>
            <a:r>
              <a:rPr lang="zh-CN" altLang="en-US" sz="2600" b="1" kern="100" dirty="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激</a:t>
            </a:r>
            <a:r>
              <a:rPr lang="zh-CN" altLang="en-US" sz="2600" b="1" kern="100" dirty="0" smtClean="0">
                <a:solidFill>
                  <a:schemeClr val="bg1"/>
                </a:solidFill>
                <a:latin typeface="思源黑体" panose="020B0500000000000000" pitchFamily="34" charset="-122"/>
                <a:ea typeface="思源黑体" panose="020B0500000000000000" pitchFamily="34" charset="-122"/>
                <a:cs typeface="Times New Roman" panose="02020603050405020304" pitchFamily="18" charset="0"/>
              </a:rPr>
              <a:t>光加工相关的重要概念</a:t>
            </a:r>
            <a:endParaRPr lang="zh-CN" altLang="en-US" sz="2600" b="1" dirty="0">
              <a:solidFill>
                <a:schemeClr val="bg1"/>
              </a:solidFill>
              <a:latin typeface="思源黑体" panose="020B0500000000000000" pitchFamily="34" charset="-122"/>
              <a:ea typeface="思源黑体" panose="020B0500000000000000" pitchFamily="34" charset="-122"/>
            </a:endParaRPr>
          </a:p>
        </p:txBody>
      </p:sp>
      <p:pic>
        <p:nvPicPr>
          <p:cNvPr id="7" name="图片 6">
            <a:extLst>
              <a:ext uri="{FF2B5EF4-FFF2-40B4-BE49-F238E27FC236}">
                <a16:creationId xmlns:a16="http://schemas.microsoft.com/office/drawing/2014/main" id="{3E6F367D-CCDA-42CA-9A4F-C943BD44C6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5167" y="558019"/>
            <a:ext cx="1912115" cy="724185"/>
          </a:xfrm>
          <a:prstGeom prst="rect">
            <a:avLst/>
          </a:prstGeom>
        </p:spPr>
      </p:pic>
      <p:sp>
        <p:nvSpPr>
          <p:cNvPr id="8" name="矩形 7">
            <a:extLst>
              <a:ext uri="{FF2B5EF4-FFF2-40B4-BE49-F238E27FC236}">
                <a16:creationId xmlns:a16="http://schemas.microsoft.com/office/drawing/2014/main" id="{A98DAAB4-FEF6-46A7-8F48-559A9C0210F3}"/>
              </a:ext>
            </a:extLst>
          </p:cNvPr>
          <p:cNvSpPr/>
          <p:nvPr/>
        </p:nvSpPr>
        <p:spPr>
          <a:xfrm>
            <a:off x="699646" y="2803905"/>
            <a:ext cx="2339102" cy="461665"/>
          </a:xfrm>
          <a:prstGeom prst="rect">
            <a:avLst/>
          </a:prstGeom>
        </p:spPr>
        <p:txBody>
          <a:bodyPr wrap="non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鹰华激光小课堂</a:t>
            </a:r>
          </a:p>
        </p:txBody>
      </p:sp>
      <p:cxnSp>
        <p:nvCxnSpPr>
          <p:cNvPr id="10" name="直接连接符 9">
            <a:extLst>
              <a:ext uri="{FF2B5EF4-FFF2-40B4-BE49-F238E27FC236}">
                <a16:creationId xmlns:a16="http://schemas.microsoft.com/office/drawing/2014/main" id="{4B6AC870-4104-4C2F-9B0B-DFC160753283}"/>
              </a:ext>
            </a:extLst>
          </p:cNvPr>
          <p:cNvCxnSpPr/>
          <p:nvPr/>
        </p:nvCxnSpPr>
        <p:spPr>
          <a:xfrm>
            <a:off x="-1403414" y="3394722"/>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椭圆 10">
            <a:extLst>
              <a:ext uri="{FF2B5EF4-FFF2-40B4-BE49-F238E27FC236}">
                <a16:creationId xmlns:a16="http://schemas.microsoft.com/office/drawing/2014/main" id="{33628994-C257-40BB-903E-D30C2859E131}"/>
              </a:ext>
            </a:extLst>
          </p:cNvPr>
          <p:cNvSpPr/>
          <p:nvPr/>
        </p:nvSpPr>
        <p:spPr>
          <a:xfrm>
            <a:off x="4842889" y="3354966"/>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p:cNvPicPr>
            <a:picLocks noChangeAspect="1"/>
          </p:cNvPicPr>
          <p:nvPr/>
        </p:nvPicPr>
        <p:blipFill>
          <a:blip r:embed="rId3"/>
          <a:stretch>
            <a:fillRect/>
          </a:stretch>
        </p:blipFill>
        <p:spPr>
          <a:xfrm>
            <a:off x="6120000" y="1731600"/>
            <a:ext cx="5472000" cy="4122962"/>
          </a:xfrm>
          <a:prstGeom prst="rect">
            <a:avLst/>
          </a:prstGeom>
          <a:effectLst>
            <a:outerShdw blurRad="50800" dist="38100" dir="2700000" algn="tl" rotWithShape="0">
              <a:prstClr val="black">
                <a:alpha val="40000"/>
              </a:prstClr>
            </a:outerShdw>
          </a:effectLst>
          <a:scene3d>
            <a:camera prst="perspectiveHeroicExtremeLeftFacing">
              <a:rot lat="126000" lon="888000" rev="21594000"/>
            </a:camera>
            <a:lightRig rig="threePt" dir="t"/>
          </a:scene3d>
        </p:spPr>
      </p:pic>
      <p:pic>
        <p:nvPicPr>
          <p:cNvPr id="5" name="Picture 4"/>
          <p:cNvPicPr>
            <a:picLocks noChangeAspect="1"/>
          </p:cNvPicPr>
          <p:nvPr/>
        </p:nvPicPr>
        <p:blipFill>
          <a:blip r:embed="rId4"/>
          <a:stretch>
            <a:fillRect/>
          </a:stretch>
        </p:blipFill>
        <p:spPr>
          <a:xfrm>
            <a:off x="6132032" y="3839012"/>
            <a:ext cx="1610420" cy="240342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52113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620AFCBE-01E1-4FDB-A766-BCAAAA8C84A3}"/>
              </a:ext>
            </a:extLst>
          </p:cNvPr>
          <p:cNvSpPr/>
          <p:nvPr/>
        </p:nvSpPr>
        <p:spPr>
          <a:xfrm>
            <a:off x="0" y="482795"/>
            <a:ext cx="8804031" cy="701161"/>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CF989C30-FC29-4DAF-B584-2FB8F655ABE4}"/>
              </a:ext>
            </a:extLst>
          </p:cNvPr>
          <p:cNvSpPr/>
          <p:nvPr/>
        </p:nvSpPr>
        <p:spPr>
          <a:xfrm>
            <a:off x="699646" y="602544"/>
            <a:ext cx="2537040" cy="461665"/>
          </a:xfrm>
          <a:prstGeom prst="rect">
            <a:avLst/>
          </a:prstGeom>
        </p:spPr>
        <p:txBody>
          <a:bodyPr wrap="square">
            <a:spAutoFit/>
          </a:bodyPr>
          <a:lstStyle/>
          <a:p>
            <a:r>
              <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课</a:t>
            </a:r>
            <a:r>
              <a:rPr lang="zh-CN" altLang="en-US" sz="2400" b="1" dirty="0" smtClean="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rPr>
              <a:t>件内容摘要</a:t>
            </a:r>
            <a:endParaRPr lang="zh-CN" altLang="en-US" sz="2400" b="1" dirty="0">
              <a:solidFill>
                <a:schemeClr val="bg1"/>
              </a:solidFill>
              <a:latin typeface="Segoe UI Semibold" panose="020B0702040204020203" pitchFamily="34" charset="0"/>
              <a:ea typeface="思源黑体" panose="020B0500000000000000" pitchFamily="34" charset="-122"/>
              <a:cs typeface="Segoe UI Semibold" panose="020B0702040204020203" pitchFamily="34" charset="0"/>
            </a:endParaRPr>
          </a:p>
        </p:txBody>
      </p:sp>
      <p:sp>
        <p:nvSpPr>
          <p:cNvPr id="5" name="矩形 4">
            <a:extLst>
              <a:ext uri="{FF2B5EF4-FFF2-40B4-BE49-F238E27FC236}">
                <a16:creationId xmlns:a16="http://schemas.microsoft.com/office/drawing/2014/main" id="{F53556F3-EB61-47E7-B0CD-0646700E8EB0}"/>
              </a:ext>
            </a:extLst>
          </p:cNvPr>
          <p:cNvSpPr/>
          <p:nvPr/>
        </p:nvSpPr>
        <p:spPr>
          <a:xfrm>
            <a:off x="699646" y="1563577"/>
            <a:ext cx="5521470" cy="4708981"/>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本课程</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详细</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介绍 </a:t>
            </a: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EagleWorks</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软件</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中与激光加工相关的一些重要概念，</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帮助用户快速开始使用。</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课</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程首先简要介绍切割和雕刻两种激光加工方式，然后介绍矢量图形和点阵图像的概念，以及它们如何对应至两种激光加工方式，最后介绍了设备和程序坐标系的概念，帮助用户理解加工定位。</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通</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过本课程的学习，用户应</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当</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了</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解并熟悉</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上述</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概念</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，更好的指导软件使用。</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pic>
        <p:nvPicPr>
          <p:cNvPr id="8" name="Picture 7"/>
          <p:cNvPicPr>
            <a:picLocks noChangeAspect="1"/>
          </p:cNvPicPr>
          <p:nvPr/>
        </p:nvPicPr>
        <p:blipFill>
          <a:blip r:embed="rId3"/>
          <a:stretch>
            <a:fillRect/>
          </a:stretch>
        </p:blipFill>
        <p:spPr>
          <a:xfrm>
            <a:off x="6221116" y="1736268"/>
            <a:ext cx="5382000" cy="4055150"/>
          </a:xfrm>
          <a:prstGeom prst="rect">
            <a:avLst/>
          </a:prstGeom>
          <a:effectLst/>
        </p:spPr>
      </p:pic>
    </p:spTree>
    <p:extLst>
      <p:ext uri="{BB962C8B-B14F-4D97-AF65-F5344CB8AC3E}">
        <p14:creationId xmlns:p14="http://schemas.microsoft.com/office/powerpoint/2010/main" val="2531982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4247317"/>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激光切割是聚焦后的激光沿着设计图形的路径在材料表面移动，材料融化、燃烧或汽化后，被辅助气体吹走，形成切缝，最终使材料被切下。</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激光雕刻是聚焦后的激光沿着设计图形生成的扫描线在材料表面往复移动，材料融化、燃烧或汽化后，被辅助气体吹走，在材料表面留下具有一定深度的印记。</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6" y="868211"/>
            <a:ext cx="2780480"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激</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光加工方式</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3" name="Picture 2"/>
          <p:cNvPicPr>
            <a:picLocks noChangeAspect="1"/>
          </p:cNvPicPr>
          <p:nvPr/>
        </p:nvPicPr>
        <p:blipFill>
          <a:blip r:embed="rId3"/>
          <a:stretch>
            <a:fillRect/>
          </a:stretch>
        </p:blipFill>
        <p:spPr>
          <a:xfrm>
            <a:off x="6221116" y="1736268"/>
            <a:ext cx="5382000" cy="4055150"/>
          </a:xfrm>
          <a:prstGeom prst="rect">
            <a:avLst/>
          </a:prstGeom>
        </p:spPr>
      </p:pic>
    </p:spTree>
    <p:extLst>
      <p:ext uri="{BB962C8B-B14F-4D97-AF65-F5344CB8AC3E}">
        <p14:creationId xmlns:p14="http://schemas.microsoft.com/office/powerpoint/2010/main" val="33397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3785652"/>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矢量图形是一种线条图形，由很多节点和连接各个节点的线段或曲线组成。</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矢量图形通常是由绘图软件生成的，可以修改尺寸和形状，设置轮廓颜色和填充等属性。</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矢量图形可以进行切割，填充后还可以进行雕刻，如右图所示。</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矢</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量图形</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265256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371801"/>
            <a:ext cx="5477000" cy="5170646"/>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点阵图像是由很多像素点组成的矩阵。</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点阵图像通常是由相机等设备采集的，可以保存为多种格式，例如我们常见的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BMP</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JPG</a:t>
            </a: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和 </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GIF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等。</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EagleWorks</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会将导入的彩色点阵图像自动转换为</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256</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级灰度图，并提供一个内置的图像处理程序，可以根据待加工材料自动优化图像，以得到最佳的雕刻效果；或者，用户可以使用第三方软件自行处理图像。</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点</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阵图像</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3" name="Picture 2"/>
          <p:cNvPicPr>
            <a:picLocks noChangeAspect="1"/>
          </p:cNvPicPr>
          <p:nvPr/>
        </p:nvPicPr>
        <p:blipFill>
          <a:blip r:embed="rId3"/>
          <a:stretch>
            <a:fillRect/>
          </a:stretch>
        </p:blipFill>
        <p:spPr>
          <a:xfrm>
            <a:off x="6221116" y="1736268"/>
            <a:ext cx="5382000" cy="4055151"/>
          </a:xfrm>
          <a:prstGeom prst="rect">
            <a:avLst/>
          </a:prstGeom>
        </p:spPr>
      </p:pic>
    </p:spTree>
    <p:extLst>
      <p:ext uri="{BB962C8B-B14F-4D97-AF65-F5344CB8AC3E}">
        <p14:creationId xmlns:p14="http://schemas.microsoft.com/office/powerpoint/2010/main" val="3579329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371801"/>
            <a:ext cx="5477000" cy="5170646"/>
          </a:xfrm>
          <a:prstGeom prst="rect">
            <a:avLst/>
          </a:prstGeom>
        </p:spPr>
        <p:txBody>
          <a:bodyPr wrap="square">
            <a:spAutoFit/>
          </a:bodyPr>
          <a:lstStyle/>
          <a:p>
            <a:pPr>
              <a:lnSpc>
                <a:spcPct val="150000"/>
              </a:lnSpc>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通常有以下两种方式将点阵图的明暗对应至激光功率。</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457200" indent="-457200">
              <a:lnSpc>
                <a:spcPct val="150000"/>
              </a:lnSpc>
              <a:buAutoNum type="arabicPeriod"/>
            </a:pP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直接通过</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0-255</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级灰度对应从</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0-100%</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的激光功率。</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marL="457200" indent="-457200">
              <a:lnSpc>
                <a:spcPct val="150000"/>
              </a:lnSpc>
              <a:buAutoNum type="arabicPeriod"/>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通</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过挂网等图像处理技术将灰度图像中的明暗对应至黑白图像中密度不同的“点”，如右图所示。此时，激光功率仅在</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0</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和</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100%</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之间切换。</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由</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于玻璃管</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CO2</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激光器的响应速度较慢，功率线性度较差，我们推荐使用方法</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2</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处理图像，以得到最佳的雕刻效果。</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点</a:t>
            </a:r>
            <a:r>
              <a:rPr lang="zh-CN" altLang="en-US"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阵图像</a:t>
            </a:r>
            <a:r>
              <a:rPr lang="en-US" altLang="zh-CN" sz="2800" b="1"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a:t>
            </a: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续</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3" name="Picture 2"/>
          <p:cNvPicPr>
            <a:picLocks noChangeAspect="1"/>
          </p:cNvPicPr>
          <p:nvPr/>
        </p:nvPicPr>
        <p:blipFill>
          <a:blip r:embed="rId3"/>
          <a:stretch>
            <a:fillRect/>
          </a:stretch>
        </p:blipFill>
        <p:spPr>
          <a:xfrm>
            <a:off x="7267075" y="1467245"/>
            <a:ext cx="4336042" cy="32670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116" y="3605676"/>
            <a:ext cx="1996452" cy="2380385"/>
          </a:xfrm>
          <a:prstGeom prst="rect">
            <a:avLst/>
          </a:prstGeom>
        </p:spPr>
      </p:pic>
    </p:spTree>
    <p:extLst>
      <p:ext uri="{BB962C8B-B14F-4D97-AF65-F5344CB8AC3E}">
        <p14:creationId xmlns:p14="http://schemas.microsoft.com/office/powerpoint/2010/main" val="1271328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F53556F3-EB61-47E7-B0CD-0646700E8EB0}"/>
              </a:ext>
            </a:extLst>
          </p:cNvPr>
          <p:cNvSpPr/>
          <p:nvPr/>
        </p:nvSpPr>
        <p:spPr>
          <a:xfrm>
            <a:off x="744116" y="1637652"/>
            <a:ext cx="5477000" cy="2862322"/>
          </a:xfrm>
          <a:prstGeom prst="rect">
            <a:avLst/>
          </a:prstGeom>
        </p:spPr>
        <p:txBody>
          <a:bodyPr wrap="square">
            <a:spAutoFit/>
          </a:bodyPr>
          <a:lstStyle/>
          <a:p>
            <a:pPr>
              <a:lnSpc>
                <a:spcPct val="150000"/>
              </a:lnSpc>
            </a:pPr>
            <a:r>
              <a:rPr lang="en-US" altLang="zh-CN" sz="2000" dirty="0" err="1" smtClean="0">
                <a:latin typeface="阿里巴巴普惠体" panose="00020600040101010101" pitchFamily="18" charset="-122"/>
                <a:ea typeface="阿里巴巴普惠体" panose="00020600040101010101" pitchFamily="18" charset="-122"/>
                <a:cs typeface="阿里巴巴普惠体" panose="00020600040101010101" pitchFamily="18" charset="-122"/>
              </a:rPr>
              <a:t>EagleWorks</a:t>
            </a:r>
            <a:r>
              <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 </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软件的绘图区对应设备加工区域，右上角原点对应设备复位点，为设备坐标系。</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endParaRPr lang="en-US" altLang="zh-CN" sz="2000"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a:p>
            <a:pPr>
              <a:lnSpc>
                <a:spcPct val="150000"/>
              </a:lnSpc>
            </a:pPr>
            <a:r>
              <a:rPr lang="zh-CN" altLang="en-US" sz="2000" dirty="0">
                <a:latin typeface="阿里巴巴普惠体" panose="00020600040101010101" pitchFamily="18" charset="-122"/>
                <a:ea typeface="阿里巴巴普惠体" panose="00020600040101010101" pitchFamily="18" charset="-122"/>
                <a:cs typeface="阿里巴巴普惠体" panose="00020600040101010101" pitchFamily="18" charset="-122"/>
              </a:rPr>
              <a:t>加</a:t>
            </a:r>
            <a:r>
              <a:rPr lang="zh-CN" altLang="en-US"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rPr>
              <a:t>工时，为实现精确定位，一般我们使用设备上的定位键建立程序坐标系，对应软件中设计图形的定位参考点，如右图所示。</a:t>
            </a:r>
            <a:endParaRPr lang="en-US" altLang="zh-CN" sz="2000" dirty="0" smtClean="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58" name="文本框 57">
            <a:extLst>
              <a:ext uri="{FF2B5EF4-FFF2-40B4-BE49-F238E27FC236}">
                <a16:creationId xmlns:a16="http://schemas.microsoft.com/office/drawing/2014/main" id="{223BB5C8-7438-4645-9718-01BDFDFC9663}"/>
              </a:ext>
            </a:extLst>
          </p:cNvPr>
          <p:cNvSpPr txBox="1"/>
          <p:nvPr/>
        </p:nvSpPr>
        <p:spPr>
          <a:xfrm>
            <a:off x="8315459" y="6351336"/>
            <a:ext cx="3287657" cy="261610"/>
          </a:xfrm>
          <a:prstGeom prst="rect">
            <a:avLst/>
          </a:prstGeom>
          <a:noFill/>
        </p:spPr>
        <p:txBody>
          <a:bodyPr wrap="square" rtlCol="0">
            <a:spAutoFit/>
          </a:bodyPr>
          <a:lstStyle/>
          <a:p>
            <a:pPr algn="dist"/>
            <a:r>
              <a:rPr lang="en-US" altLang="zh-CN" sz="1100" dirty="0">
                <a:solidFill>
                  <a:schemeClr val="bg1">
                    <a:lumMod val="75000"/>
                  </a:schemeClr>
                </a:solidFill>
                <a:latin typeface="+mn-ea"/>
                <a:cs typeface="+mn-ea"/>
              </a:rPr>
              <a:t>www.gueagle.com.cn</a:t>
            </a:r>
          </a:p>
        </p:txBody>
      </p:sp>
      <p:pic>
        <p:nvPicPr>
          <p:cNvPr id="28" name="图形 16">
            <a:extLst>
              <a:ext uri="{FF2B5EF4-FFF2-40B4-BE49-F238E27FC236}">
                <a16:creationId xmlns:a16="http://schemas.microsoft.com/office/drawing/2014/main" id="{C667E56C-10FF-4851-8FD4-A79D02F913E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894833" y="694553"/>
            <a:ext cx="1277992" cy="481798"/>
          </a:xfrm>
          <a:prstGeom prst="rect">
            <a:avLst/>
          </a:prstGeom>
        </p:spPr>
      </p:pic>
      <p:sp>
        <p:nvSpPr>
          <p:cNvPr id="12" name="矩形 11">
            <a:extLst>
              <a:ext uri="{FF2B5EF4-FFF2-40B4-BE49-F238E27FC236}">
                <a16:creationId xmlns:a16="http://schemas.microsoft.com/office/drawing/2014/main" id="{759EAC48-EBC9-4DBC-9284-18F6D644DE3E}"/>
              </a:ext>
            </a:extLst>
          </p:cNvPr>
          <p:cNvSpPr/>
          <p:nvPr/>
        </p:nvSpPr>
        <p:spPr>
          <a:xfrm>
            <a:off x="623683" y="289175"/>
            <a:ext cx="4183755" cy="769441"/>
          </a:xfrm>
          <a:prstGeom prst="rect">
            <a:avLst/>
          </a:prstGeom>
        </p:spPr>
        <p:txBody>
          <a:bodyPr vert="horz" wrap="square">
            <a:spAutoFit/>
          </a:bodyPr>
          <a:lstStyle/>
          <a:p>
            <a:pPr algn="dist"/>
            <a:r>
              <a:rPr lang="en-US" altLang="zh-CN" sz="4400" b="1"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rPr>
              <a:t>EAGLE LASER</a:t>
            </a:r>
            <a:endParaRPr lang="zh-CN" altLang="en-US" sz="4400" dirty="0">
              <a:solidFill>
                <a:schemeClr val="tx1">
                  <a:alpha val="10000"/>
                </a:schemeClr>
              </a:solidFill>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sp>
        <p:nvSpPr>
          <p:cNvPr id="13" name="文本框 12">
            <a:extLst>
              <a:ext uri="{FF2B5EF4-FFF2-40B4-BE49-F238E27FC236}">
                <a16:creationId xmlns:a16="http://schemas.microsoft.com/office/drawing/2014/main" id="{1BF34ECF-39EE-4EFC-A962-2B7ABAFB4255}"/>
              </a:ext>
            </a:extLst>
          </p:cNvPr>
          <p:cNvSpPr txBox="1"/>
          <p:nvPr/>
        </p:nvSpPr>
        <p:spPr>
          <a:xfrm>
            <a:off x="744115" y="868211"/>
            <a:ext cx="3341747" cy="503590"/>
          </a:xfrm>
          <a:prstGeom prst="rect">
            <a:avLst/>
          </a:prstGeom>
          <a:noFill/>
        </p:spPr>
        <p:txBody>
          <a:bodyPr wrap="square" lIns="0" tIns="36000" rIns="216000" bIns="36000" rtlCol="0">
            <a:spAutoFit/>
          </a:bodyPr>
          <a:lstStyle/>
          <a:p>
            <a:pPr>
              <a:spcBef>
                <a:spcPts val="1000"/>
              </a:spcBef>
            </a:pPr>
            <a:r>
              <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rPr>
              <a:t>坐标系</a:t>
            </a:r>
            <a:endParaRPr lang="zh-CN" altLang="en-US" sz="2800" b="1" dirty="0">
              <a:latin typeface="阿里巴巴普惠体" panose="00020600040101010101" pitchFamily="18" charset="-122"/>
              <a:ea typeface="阿里巴巴普惠体" panose="00020600040101010101" pitchFamily="18" charset="-122"/>
              <a:cs typeface="阿里巴巴普惠体" panose="00020600040101010101" pitchFamily="18" charset="-122"/>
            </a:endParaRPr>
          </a:p>
        </p:txBody>
      </p:sp>
      <p:pic>
        <p:nvPicPr>
          <p:cNvPr id="2" name="Picture 1"/>
          <p:cNvPicPr>
            <a:picLocks noChangeAspect="1"/>
          </p:cNvPicPr>
          <p:nvPr/>
        </p:nvPicPr>
        <p:blipFill>
          <a:blip r:embed="rId3"/>
          <a:stretch>
            <a:fillRect/>
          </a:stretch>
        </p:blipFill>
        <p:spPr>
          <a:xfrm>
            <a:off x="7015161" y="1504773"/>
            <a:ext cx="4587955" cy="345686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116" y="3727048"/>
            <a:ext cx="3655662" cy="2402293"/>
          </a:xfrm>
          <a:prstGeom prst="rect">
            <a:avLst/>
          </a:prstGeom>
        </p:spPr>
      </p:pic>
    </p:spTree>
    <p:extLst>
      <p:ext uri="{BB962C8B-B14F-4D97-AF65-F5344CB8AC3E}">
        <p14:creationId xmlns:p14="http://schemas.microsoft.com/office/powerpoint/2010/main" val="2510379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pic>
        <p:nvPicPr>
          <p:cNvPr id="10" name="PA-图片 9" descr="图片包含 室内, 地板, 建筑物, 房间&#10;&#10;描述已自动生成">
            <a:extLst>
              <a:ext uri="{FF2B5EF4-FFF2-40B4-BE49-F238E27FC236}">
                <a16:creationId xmlns:a16="http://schemas.microsoft.com/office/drawing/2014/main" id="{A09CB6F5-D8A1-49C4-B5BF-29F3194EA37A}"/>
              </a:ext>
            </a:extLst>
          </p:cNvPr>
          <p:cNvPicPr>
            <a:picLocks noChangeAspect="1"/>
          </p:cNvPicPr>
          <p:nvPr>
            <p:custDataLst>
              <p:tags r:id="rId1"/>
            </p:custDataLst>
          </p:nvPr>
        </p:nvPicPr>
        <p:blipFill rotWithShape="1">
          <a:blip r:embed="rId14">
            <a:extLst>
              <a:ext uri="{28A0092B-C50C-407E-A947-70E740481C1C}">
                <a14:useLocalDpi xmlns:a14="http://schemas.microsoft.com/office/drawing/2010/main" val="0"/>
              </a:ext>
            </a:extLst>
          </a:blip>
          <a:srcRect l="11447" t="24443" b="6328"/>
          <a:stretch/>
        </p:blipFill>
        <p:spPr>
          <a:xfrm>
            <a:off x="0" y="1250587"/>
            <a:ext cx="8481698" cy="3650901"/>
          </a:xfrm>
          <a:prstGeom prst="rect">
            <a:avLst/>
          </a:prstGeom>
        </p:spPr>
      </p:pic>
      <p:sp>
        <p:nvSpPr>
          <p:cNvPr id="13" name="PA-矩形 12">
            <a:extLst>
              <a:ext uri="{FF2B5EF4-FFF2-40B4-BE49-F238E27FC236}">
                <a16:creationId xmlns:a16="http://schemas.microsoft.com/office/drawing/2014/main" id="{B5A1A998-AD84-4736-9AB2-8FDFF7DE11F6}"/>
              </a:ext>
            </a:extLst>
          </p:cNvPr>
          <p:cNvSpPr/>
          <p:nvPr>
            <p:custDataLst>
              <p:tags r:id="rId2"/>
            </p:custDataLst>
          </p:nvPr>
        </p:nvSpPr>
        <p:spPr>
          <a:xfrm>
            <a:off x="1" y="1250587"/>
            <a:ext cx="8481698" cy="3650901"/>
          </a:xfrm>
          <a:prstGeom prst="rect">
            <a:avLst/>
          </a:prstGeom>
          <a:solidFill>
            <a:srgbClr val="1E46F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9" name="PA-矩形 8">
            <a:extLst>
              <a:ext uri="{FF2B5EF4-FFF2-40B4-BE49-F238E27FC236}">
                <a16:creationId xmlns:a16="http://schemas.microsoft.com/office/drawing/2014/main" id="{3EC5D141-FB91-4F97-B4FA-4ACAE831F859}"/>
              </a:ext>
            </a:extLst>
          </p:cNvPr>
          <p:cNvSpPr/>
          <p:nvPr>
            <p:custDataLst>
              <p:tags r:id="rId3"/>
            </p:custDataLst>
          </p:nvPr>
        </p:nvSpPr>
        <p:spPr>
          <a:xfrm>
            <a:off x="844" y="3076038"/>
            <a:ext cx="12190312" cy="2056194"/>
          </a:xfrm>
          <a:prstGeom prst="rect">
            <a:avLst/>
          </a:prstGeom>
          <a:solidFill>
            <a:srgbClr val="0070C0"/>
          </a:solidFill>
          <a:ln>
            <a:noFill/>
          </a:ln>
          <a:effectLst>
            <a:outerShdw blurRad="50800" dist="38100" dir="8100000" algn="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sp>
        <p:nvSpPr>
          <p:cNvPr id="6" name="PA-矩形 5">
            <a:extLst>
              <a:ext uri="{FF2B5EF4-FFF2-40B4-BE49-F238E27FC236}">
                <a16:creationId xmlns:a16="http://schemas.microsoft.com/office/drawing/2014/main" id="{038E38C5-9F99-42F1-B18A-7D030ADD4885}"/>
              </a:ext>
            </a:extLst>
          </p:cNvPr>
          <p:cNvSpPr/>
          <p:nvPr>
            <p:custDataLst>
              <p:tags r:id="rId4"/>
            </p:custDataLst>
          </p:nvPr>
        </p:nvSpPr>
        <p:spPr>
          <a:xfrm>
            <a:off x="412023" y="4123582"/>
            <a:ext cx="305724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Times New Roman" panose="02020603050405020304" pitchFamily="18" charset="0"/>
              </a:rPr>
              <a:t>鹰华激光小课堂</a:t>
            </a:r>
            <a:endParaRPr kumimoji="0" lang="zh-CN" altLang="en-US" sz="3200" b="1"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endParaRPr>
          </a:p>
        </p:txBody>
      </p:sp>
      <p:sp>
        <p:nvSpPr>
          <p:cNvPr id="3" name="PA-矩形 2">
            <a:extLst>
              <a:ext uri="{FF2B5EF4-FFF2-40B4-BE49-F238E27FC236}">
                <a16:creationId xmlns:a16="http://schemas.microsoft.com/office/drawing/2014/main" id="{CD348248-2507-44E0-9631-EC4F33731B41}"/>
              </a:ext>
            </a:extLst>
          </p:cNvPr>
          <p:cNvSpPr/>
          <p:nvPr>
            <p:custDataLst>
              <p:tags r:id="rId5"/>
            </p:custDataLst>
          </p:nvPr>
        </p:nvSpPr>
        <p:spPr>
          <a:xfrm>
            <a:off x="412023" y="3434919"/>
            <a:ext cx="60789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rPr>
              <a:t>BEIJING GU EAGLE AUTOMATION CO.,LTD.</a:t>
            </a:r>
            <a:endParaRPr kumimoji="0" lang="zh-CN" altLang="en-US" sz="2400" b="1" i="0" u="none" strike="noStrike" kern="1200" cap="none" spc="0" normalizeH="0" baseline="0" noProof="0" dirty="0">
              <a:ln>
                <a:noFill/>
              </a:ln>
              <a:solidFill>
                <a:srgbClr val="F7F7F7"/>
              </a:solidFill>
              <a:effectLst/>
              <a:uLnTx/>
              <a:uFillTx/>
              <a:latin typeface="Segoe UI Semibold" panose="020B0702040204020203" pitchFamily="34" charset="0"/>
              <a:ea typeface="思源黑体" panose="020B0500000000000000" pitchFamily="34" charset="-122"/>
              <a:cs typeface="Segoe UI Semibold" panose="020B0702040204020203" pitchFamily="34" charset="0"/>
            </a:endParaRPr>
          </a:p>
        </p:txBody>
      </p:sp>
      <p:cxnSp>
        <p:nvCxnSpPr>
          <p:cNvPr id="11" name="PA-直接连接符 10">
            <a:extLst>
              <a:ext uri="{FF2B5EF4-FFF2-40B4-BE49-F238E27FC236}">
                <a16:creationId xmlns:a16="http://schemas.microsoft.com/office/drawing/2014/main" id="{74ABA577-245E-49BA-BAB3-F1E9FAB25CCB}"/>
              </a:ext>
            </a:extLst>
          </p:cNvPr>
          <p:cNvCxnSpPr/>
          <p:nvPr>
            <p:custDataLst>
              <p:tags r:id="rId6"/>
            </p:custDataLst>
          </p:nvPr>
        </p:nvCxnSpPr>
        <p:spPr>
          <a:xfrm>
            <a:off x="844" y="3958139"/>
            <a:ext cx="62463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A-椭圆 11">
            <a:extLst>
              <a:ext uri="{FF2B5EF4-FFF2-40B4-BE49-F238E27FC236}">
                <a16:creationId xmlns:a16="http://schemas.microsoft.com/office/drawing/2014/main" id="{F0A2B350-6422-4034-92F7-F267435AE099}"/>
              </a:ext>
            </a:extLst>
          </p:cNvPr>
          <p:cNvSpPr/>
          <p:nvPr>
            <p:custDataLst>
              <p:tags r:id="rId7"/>
            </p:custDataLst>
          </p:nvPr>
        </p:nvSpPr>
        <p:spPr>
          <a:xfrm>
            <a:off x="6247147" y="3918383"/>
            <a:ext cx="106512" cy="1065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7F7F7"/>
              </a:solidFill>
              <a:effectLst/>
              <a:uLnTx/>
              <a:uFillTx/>
              <a:latin typeface="Open Sans"/>
              <a:ea typeface="+mn-ea"/>
              <a:cs typeface="+mn-cs"/>
            </a:endParaRPr>
          </a:p>
        </p:txBody>
      </p:sp>
      <p:grpSp>
        <p:nvGrpSpPr>
          <p:cNvPr id="16" name="PA-组合 15">
            <a:extLst>
              <a:ext uri="{FF2B5EF4-FFF2-40B4-BE49-F238E27FC236}">
                <a16:creationId xmlns:a16="http://schemas.microsoft.com/office/drawing/2014/main" id="{15AB0216-4B26-4CE3-9C31-4583AD1AB776}"/>
              </a:ext>
            </a:extLst>
          </p:cNvPr>
          <p:cNvGrpSpPr/>
          <p:nvPr>
            <p:custDataLst>
              <p:tags r:id="rId8"/>
            </p:custDataLst>
          </p:nvPr>
        </p:nvGrpSpPr>
        <p:grpSpPr>
          <a:xfrm>
            <a:off x="11378718" y="6166734"/>
            <a:ext cx="402102" cy="79513"/>
            <a:chOff x="11496888" y="3389244"/>
            <a:chExt cx="402102" cy="79513"/>
          </a:xfrm>
        </p:grpSpPr>
        <p:cxnSp>
          <p:nvCxnSpPr>
            <p:cNvPr id="14" name="PA-直接连接符 17">
              <a:extLst>
                <a:ext uri="{FF2B5EF4-FFF2-40B4-BE49-F238E27FC236}">
                  <a16:creationId xmlns:a16="http://schemas.microsoft.com/office/drawing/2014/main" id="{944F173A-76C1-45BC-B88F-8297239310C1}"/>
                </a:ext>
              </a:extLst>
            </p:cNvPr>
            <p:cNvCxnSpPr/>
            <p:nvPr>
              <p:custDataLst>
                <p:tags r:id="rId11"/>
              </p:custDataLst>
            </p:nvPr>
          </p:nvCxnSpPr>
          <p:spPr>
            <a:xfrm>
              <a:off x="11496888" y="3389244"/>
              <a:ext cx="40210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PA-直接连接符 18">
              <a:extLst>
                <a:ext uri="{FF2B5EF4-FFF2-40B4-BE49-F238E27FC236}">
                  <a16:creationId xmlns:a16="http://schemas.microsoft.com/office/drawing/2014/main" id="{C9E17DC4-2FD9-4D11-B5D7-80B0DDABF128}"/>
                </a:ext>
              </a:extLst>
            </p:cNvPr>
            <p:cNvCxnSpPr/>
            <p:nvPr>
              <p:custDataLst>
                <p:tags r:id="rId12"/>
              </p:custDataLst>
            </p:nvPr>
          </p:nvCxnSpPr>
          <p:spPr>
            <a:xfrm>
              <a:off x="11697939" y="3468757"/>
              <a:ext cx="2010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PA-文本框 19">
            <a:extLst>
              <a:ext uri="{FF2B5EF4-FFF2-40B4-BE49-F238E27FC236}">
                <a16:creationId xmlns:a16="http://schemas.microsoft.com/office/drawing/2014/main" id="{DE6CC23A-03E9-4C7F-8FE4-5F6E739F1DE3}"/>
              </a:ext>
            </a:extLst>
          </p:cNvPr>
          <p:cNvSpPr txBox="1"/>
          <p:nvPr>
            <p:custDataLst>
              <p:tags r:id="rId9"/>
            </p:custDataLst>
          </p:nvPr>
        </p:nvSpPr>
        <p:spPr>
          <a:xfrm>
            <a:off x="7731971" y="3561907"/>
            <a:ext cx="387798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7200" b="0" i="0" u="none" strike="noStrike" kern="1200" cap="none" spc="0" normalizeH="0" baseline="0" noProof="0" dirty="0">
                <a:ln>
                  <a:noFill/>
                </a:ln>
                <a:solidFill>
                  <a:srgbClr val="F7F7F7"/>
                </a:solidFill>
                <a:effectLst/>
                <a:uLnTx/>
                <a:uFillTx/>
                <a:latin typeface="思源黑体" panose="020B0500000000000000" pitchFamily="34" charset="-122"/>
                <a:ea typeface="思源黑体" panose="020B0500000000000000" pitchFamily="34" charset="-122"/>
                <a:cs typeface="+mn-cs"/>
              </a:rPr>
              <a:t>感谢观看</a:t>
            </a:r>
          </a:p>
        </p:txBody>
      </p:sp>
      <p:pic>
        <p:nvPicPr>
          <p:cNvPr id="2" name="PA-Graphic 1">
            <a:extLst>
              <a:ext uri="{FF2B5EF4-FFF2-40B4-BE49-F238E27FC236}">
                <a16:creationId xmlns:a16="http://schemas.microsoft.com/office/drawing/2014/main" id="{768ADCA3-1F66-4B92-84D0-3D9CD62B7AC7}"/>
              </a:ext>
            </a:extLst>
          </p:cNvPr>
          <p:cNvPicPr>
            <a:picLocks noChangeAspect="1"/>
          </p:cNvPicPr>
          <p:nvPr>
            <p:custDataLst>
              <p:tags r:id="rId10"/>
            </p:custDataLst>
          </p:nvPr>
        </p:nvPicPr>
        <p:blipFill>
          <a:blip r:embed="rId15">
            <a:extLst>
              <a:ext uri="{96DAC541-7B7A-43D3-8B79-37D633B846F1}">
                <asvg:svgBlip xmlns="" xmlns:asvg="http://schemas.microsoft.com/office/drawing/2016/SVG/main" r:embed="rId17"/>
              </a:ext>
            </a:extLst>
          </a:blip>
          <a:stretch>
            <a:fillRect/>
          </a:stretch>
        </p:blipFill>
        <p:spPr>
          <a:xfrm>
            <a:off x="8630291" y="1431167"/>
            <a:ext cx="3351120" cy="1443009"/>
          </a:xfrm>
          <a:prstGeom prst="rect">
            <a:avLst/>
          </a:prstGeom>
        </p:spPr>
      </p:pic>
    </p:spTree>
    <p:extLst>
      <p:ext uri="{BB962C8B-B14F-4D97-AF65-F5344CB8AC3E}">
        <p14:creationId xmlns:p14="http://schemas.microsoft.com/office/powerpoint/2010/main" val="29929677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4337</TotalTime>
  <Words>859</Words>
  <Application>Microsoft Office PowerPoint</Application>
  <PresentationFormat>Widescreen</PresentationFormat>
  <Paragraphs>45</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阿里巴巴普惠体</vt:lpstr>
      <vt:lpstr>等线</vt:lpstr>
      <vt:lpstr>等线 Light</vt:lpstr>
      <vt:lpstr>思源黑体</vt:lpstr>
      <vt:lpstr>Arial</vt:lpstr>
      <vt:lpstr>Open Sans</vt:lpstr>
      <vt:lpstr>Segoe UI Semibold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EagleWorks激光加工相关的重要概念课件</dc:title>
  <dc:creator>冯 俊杰;北京德美鹰华系统科技有限公司</dc:creator>
  <cp:lastModifiedBy>张 明</cp:lastModifiedBy>
  <cp:revision>144</cp:revision>
  <dcterms:created xsi:type="dcterms:W3CDTF">2020-03-19T06:06:49Z</dcterms:created>
  <dcterms:modified xsi:type="dcterms:W3CDTF">2020-04-20T10:37:00Z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