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0" r:id="rId2"/>
    <p:sldId id="401" r:id="rId3"/>
    <p:sldId id="405" r:id="rId4"/>
    <p:sldId id="402" r:id="rId5"/>
    <p:sldId id="403" r:id="rId6"/>
    <p:sldId id="404" r:id="rId7"/>
    <p:sldId id="406" r:id="rId8"/>
    <p:sldId id="38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14" y="1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7D51CA-3F39-407B-BA0E-90CD59AE9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6E86A5-C130-4C2B-A6E8-F966EE143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BE3C93-CCBB-412C-9DC4-C46C22E17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B6732F-560F-4261-91DC-9BB03391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6A1DEC-DE70-46E5-86B0-A73C63D5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19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3EC490-885F-4330-B270-66F0112A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8F6F81B-E4B5-4300-9B5B-5A0AC195D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FB6171-4E70-468E-AA91-A8A06D81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2642D3-8654-4CE2-963E-8C123BFDA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1A7E58-A786-4DDB-B26B-87BD7D2A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745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15B48BB-680B-42BE-A875-147C534C0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04AA62-0CD4-4FB1-8969-43D431AFF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59349A-B38B-4BEA-85FC-166D332A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DA41E1-7CFB-4509-852D-FA4C6189A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677908-E4D9-474B-BE51-D08748A77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263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03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E242A7-7C32-4498-A592-7CEBA491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3F52FC-7835-460A-9891-583589B9F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60E6603-D33D-468F-B677-B9E8DC2C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FDB1EB-4E42-450C-935F-BB1ED9DE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779765-DCE8-44F3-8ED0-097835B7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14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8776EC-0667-45C7-876F-0CB5074CD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AE9E22-1667-4356-AA07-2C91A1BE0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B486CA-F9A0-4413-B777-6C7CEC2F9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AC634B-71CF-4EFB-928D-DF5C13E2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F35F40-B1E8-4A69-923C-7CEF72289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81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4E0BA5-9A26-481B-9977-E9667C9F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F83C56-8EBE-48EE-BA17-ADBB331488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0726AED-CFDB-4E56-8A57-5535F33DE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89B04E6-8D9F-4A5C-BE7A-42B707B76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72D5AC-41D9-4294-8044-40AD4160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3DD1FF5-AE08-466B-9E48-CE7060EBF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34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1E1BA0-7D44-4C92-95DB-13C9A44F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757F8AB-022C-4AC3-98D5-239D5C622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77B7BB0-BCF6-4183-8BD4-B9D507AC4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7B8151A-2D02-4BA1-83F1-14A7F4C9F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BABCA4A-02EB-432C-B8E4-6D0BA87CB1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23AE4FD-836A-4C9C-8D36-6A59EF060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DEBBD4A-350E-48AB-8363-6DCD4217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DB2614F-4048-48CC-8EAE-DF45A35B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282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047E21-D78A-42B4-A2FF-CB13FEC1D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66018FC-0CDC-4C0B-B321-CBBFE300C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3DDF7CC-8F2D-4D15-8535-BBFC77EB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F5B64A0-1BA9-4515-836F-D5D0A0C7D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26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4F7D168-4EA7-4D98-9485-2F5663EE0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DC8C8F6-CE26-4195-AB3A-ED096E5B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CCCFAE-8FA8-4DB5-BEEA-3BE94188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786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2F45C5-C833-435B-BC71-14180A065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65ACA0-488F-457C-9F97-D8E925B1E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6FA1296-0D69-4949-B85B-481B7B6E3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CFD5D0-AE20-424C-AADE-4216C029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2D6B38E-1A1C-4DCA-AD31-A88A5F59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A5A3C82-AC33-40FD-83E9-35042B17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122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318F9D-50BE-49E3-BF68-A78F2E48E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7D7F2E9-86E0-4EF9-85E5-FD17878E4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FED6F7-80CC-4D13-BE26-9AB81AAD4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3229FE-F587-48F4-A1FF-FCE6FEDD8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7F53CE9-1452-4554-8561-8BA613B2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D44006-A667-4696-B5B0-673E6229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095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F6F3B5D-EA39-4817-8F52-59A14AE4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26A4233-8AAA-42D6-BE75-E61788E50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C4378C-9B2E-4581-B63E-334EB7F5B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16570-2C78-430C-BD25-6592BE6B9619}" type="datetimeFigureOut">
              <a:rPr lang="zh-CN" altLang="en-US" smtClean="0"/>
              <a:t>2020/3/19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195E06-C8F9-4EE6-834A-A4299E454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88A12F-4E67-4C7F-B1AF-B57F70840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744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6.sv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5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3EC5D141-FB91-4F97-B4FA-4ACAE831F859}"/>
              </a:ext>
            </a:extLst>
          </p:cNvPr>
          <p:cNvSpPr/>
          <p:nvPr/>
        </p:nvSpPr>
        <p:spPr>
          <a:xfrm>
            <a:off x="0" y="2564409"/>
            <a:ext cx="8804031" cy="245598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8100000" algn="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38E38C5-9F99-42F1-B18A-7D030ADD4885}"/>
              </a:ext>
            </a:extLst>
          </p:cNvPr>
          <p:cNvSpPr/>
          <p:nvPr/>
        </p:nvSpPr>
        <p:spPr>
          <a:xfrm>
            <a:off x="699646" y="3677884"/>
            <a:ext cx="5547481" cy="8358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kern="1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X-1309 </a:t>
            </a:r>
            <a:r>
              <a:rPr lang="zh-CN" altLang="en-US" sz="4400" b="1" kern="1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面板显示界</a:t>
            </a:r>
            <a:r>
              <a:rPr lang="zh-CN" altLang="en-US" sz="4400" b="1" kern="100" dirty="0" smtClean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面</a:t>
            </a:r>
            <a:endParaRPr lang="zh-CN" alt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E6F367D-CCDA-42CA-9A4F-C943BD44C6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67" y="558019"/>
            <a:ext cx="1912115" cy="724185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A98DAAB4-FEF6-46A7-8F48-559A9C0210F3}"/>
              </a:ext>
            </a:extLst>
          </p:cNvPr>
          <p:cNvSpPr/>
          <p:nvPr/>
        </p:nvSpPr>
        <p:spPr>
          <a:xfrm>
            <a:off x="699646" y="2803905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思源黑体" panose="020B0500000000000000" pitchFamily="34" charset="-122"/>
                <a:cs typeface="Segoe UI Semibold" panose="020B0702040204020203" pitchFamily="34" charset="0"/>
              </a:rPr>
              <a:t>鹰华激光小课堂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4B6AC870-4104-4C2F-9B0B-DFC160753283}"/>
              </a:ext>
            </a:extLst>
          </p:cNvPr>
          <p:cNvCxnSpPr/>
          <p:nvPr/>
        </p:nvCxnSpPr>
        <p:spPr>
          <a:xfrm>
            <a:off x="-1403414" y="3394722"/>
            <a:ext cx="624630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>
            <a:extLst>
              <a:ext uri="{FF2B5EF4-FFF2-40B4-BE49-F238E27FC236}">
                <a16:creationId xmlns:a16="http://schemas.microsoft.com/office/drawing/2014/main" id="{33628994-C257-40BB-903E-D30C2859E131}"/>
              </a:ext>
            </a:extLst>
          </p:cNvPr>
          <p:cNvSpPr/>
          <p:nvPr/>
        </p:nvSpPr>
        <p:spPr>
          <a:xfrm>
            <a:off x="4842889" y="3354966"/>
            <a:ext cx="106512" cy="1065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600" y="2048400"/>
            <a:ext cx="5151120" cy="348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4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>
            <a:extLst>
              <a:ext uri="{FF2B5EF4-FFF2-40B4-BE49-F238E27FC236}">
                <a16:creationId xmlns:a16="http://schemas.microsoft.com/office/drawing/2014/main" id="{620AFCBE-01E1-4FDB-A766-BCAAAA8C84A3}"/>
              </a:ext>
            </a:extLst>
          </p:cNvPr>
          <p:cNvSpPr/>
          <p:nvPr/>
        </p:nvSpPr>
        <p:spPr>
          <a:xfrm>
            <a:off x="0" y="482795"/>
            <a:ext cx="8804031" cy="70116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8100000" algn="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CF989C30-FC29-4DAF-B584-2FB8F655ABE4}"/>
              </a:ext>
            </a:extLst>
          </p:cNvPr>
          <p:cNvSpPr/>
          <p:nvPr/>
        </p:nvSpPr>
        <p:spPr>
          <a:xfrm>
            <a:off x="699646" y="602544"/>
            <a:ext cx="2537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思源黑体" panose="020B0500000000000000" pitchFamily="34" charset="-122"/>
                <a:cs typeface="Segoe UI Semibold" panose="020B0702040204020203" pitchFamily="34" charset="0"/>
              </a:rPr>
              <a:t>课</a:t>
            </a:r>
            <a:r>
              <a:rPr lang="zh-CN" altLang="en-US" sz="2400" b="1" dirty="0" smtClean="0">
                <a:solidFill>
                  <a:schemeClr val="bg1"/>
                </a:solidFill>
                <a:latin typeface="Segoe UI Semibold" panose="020B0702040204020203" pitchFamily="34" charset="0"/>
                <a:ea typeface="思源黑体" panose="020B0500000000000000" pitchFamily="34" charset="-122"/>
                <a:cs typeface="Segoe UI Semibold" panose="020B0702040204020203" pitchFamily="34" charset="0"/>
              </a:rPr>
              <a:t>件内容摘要</a:t>
            </a:r>
            <a:endParaRPr lang="zh-CN" altLang="en-US" sz="2400" b="1" dirty="0">
              <a:solidFill>
                <a:schemeClr val="bg1"/>
              </a:solidFill>
              <a:latin typeface="Segoe UI Semibold" panose="020B0702040204020203" pitchFamily="34" charset="0"/>
              <a:ea typeface="思源黑体" panose="020B0500000000000000" pitchFamily="34" charset="-122"/>
              <a:cs typeface="Segoe UI Semibold" panose="020B0702040204020203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53556F3-EB61-47E7-B0CD-0646700E8EB0}"/>
              </a:ext>
            </a:extLst>
          </p:cNvPr>
          <p:cNvSpPr/>
          <p:nvPr/>
        </p:nvSpPr>
        <p:spPr>
          <a:xfrm>
            <a:off x="699646" y="1409352"/>
            <a:ext cx="583415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本课程详细介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绍 </a:t>
            </a:r>
            <a:r>
              <a:rPr lang="en-US" altLang="zh-CN" sz="2000" dirty="0" err="1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EagleCAM</a:t>
            </a:r>
            <a:r>
              <a:rPr lang="en-US" altLang="zh-CN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控</a:t>
            </a: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制系统的面板显示主界面，包括界面布局，各个区域的显示内容和功能，以及相应的操作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课程首先简要介绍了面板显示主界面的分区布局，然后依次对文件图形显示区、运行参数区、当前坐标区、图层参数区和状态栏的具体内容一一进行讲解，并穿插了对应的功能和操作。通过本课程的学习，用户应了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解 </a:t>
            </a:r>
            <a:r>
              <a:rPr lang="en-US" altLang="zh-CN" sz="2000" dirty="0" err="1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EagleCAM</a:t>
            </a:r>
            <a:r>
              <a:rPr lang="en-US" altLang="zh-CN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控</a:t>
            </a: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制系统面板显示主界面的基本布局及各个区域的显示内容和功能。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23BB5C8-7438-4645-9718-01BDFDFC9663}"/>
              </a:ext>
            </a:extLst>
          </p:cNvPr>
          <p:cNvSpPr txBox="1"/>
          <p:nvPr/>
        </p:nvSpPr>
        <p:spPr>
          <a:xfrm>
            <a:off x="8315459" y="6351336"/>
            <a:ext cx="328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+mn-ea"/>
                <a:cs typeface="+mn-ea"/>
              </a:rPr>
              <a:t>www.gueagle.com.cn</a:t>
            </a:r>
          </a:p>
        </p:txBody>
      </p:sp>
      <p:pic>
        <p:nvPicPr>
          <p:cNvPr id="28" name="图形 16">
            <a:extLst>
              <a:ext uri="{FF2B5EF4-FFF2-40B4-BE49-F238E27FC236}">
                <a16:creationId xmlns:a16="http://schemas.microsoft.com/office/drawing/2014/main" id="{C667E56C-10FF-4851-8FD4-A79D02F9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4833" y="694553"/>
            <a:ext cx="1277992" cy="48179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433" y="2098720"/>
            <a:ext cx="4919683" cy="3330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53556F3-EB61-47E7-B0CD-0646700E8EB0}"/>
              </a:ext>
            </a:extLst>
          </p:cNvPr>
          <p:cNvSpPr/>
          <p:nvPr/>
        </p:nvSpPr>
        <p:spPr>
          <a:xfrm>
            <a:off x="744116" y="2020387"/>
            <a:ext cx="55071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界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面左侧大块矩形区域为文件图形显示区，显示当前文件的图形，用户可以在这里预览大致的加工内容。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如果设备正在加工，显示区下方会显示加工进度条，表明当前加工进度。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23BB5C8-7438-4645-9718-01BDFDFC9663}"/>
              </a:ext>
            </a:extLst>
          </p:cNvPr>
          <p:cNvSpPr txBox="1"/>
          <p:nvPr/>
        </p:nvSpPr>
        <p:spPr>
          <a:xfrm>
            <a:off x="8315459" y="6351336"/>
            <a:ext cx="328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+mn-ea"/>
                <a:cs typeface="+mn-ea"/>
              </a:rPr>
              <a:t>www.gueagle.com.cn</a:t>
            </a:r>
          </a:p>
        </p:txBody>
      </p:sp>
      <p:pic>
        <p:nvPicPr>
          <p:cNvPr id="28" name="图形 16">
            <a:extLst>
              <a:ext uri="{FF2B5EF4-FFF2-40B4-BE49-F238E27FC236}">
                <a16:creationId xmlns:a16="http://schemas.microsoft.com/office/drawing/2014/main" id="{C667E56C-10FF-4851-8FD4-A79D02F9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4833" y="694553"/>
            <a:ext cx="1277992" cy="481798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59EAC48-EBC9-4DBC-9284-18F6D644DE3E}"/>
              </a:ext>
            </a:extLst>
          </p:cNvPr>
          <p:cNvSpPr/>
          <p:nvPr/>
        </p:nvSpPr>
        <p:spPr>
          <a:xfrm>
            <a:off x="623683" y="289175"/>
            <a:ext cx="4183755" cy="76944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/>
            <a:r>
              <a:rPr lang="en-US" altLang="zh-CN" sz="4400" b="1" dirty="0">
                <a:solidFill>
                  <a:schemeClr val="tx1">
                    <a:alpha val="1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 LASER</a:t>
            </a:r>
            <a:endParaRPr lang="zh-CN" altLang="en-US" sz="4400" dirty="0">
              <a:solidFill>
                <a:schemeClr val="tx1">
                  <a:alpha val="10000"/>
                </a:schemeClr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BF34ECF-39EE-4EFC-A962-2B7ABAFB4255}"/>
              </a:ext>
            </a:extLst>
          </p:cNvPr>
          <p:cNvSpPr txBox="1"/>
          <p:nvPr/>
        </p:nvSpPr>
        <p:spPr>
          <a:xfrm>
            <a:off x="744116" y="868211"/>
            <a:ext cx="2780480" cy="503590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文</a:t>
            </a:r>
            <a:r>
              <a:rPr lang="zh-CN" altLang="en-US" sz="2800" b="1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件图形显示区</a:t>
            </a:r>
            <a:endParaRPr lang="zh-CN" altLang="en-US" sz="2800" b="1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996" y="2020387"/>
            <a:ext cx="5151120" cy="34869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83680" y="2144684"/>
            <a:ext cx="3092335" cy="28762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886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53556F3-EB61-47E7-B0CD-0646700E8EB0}"/>
              </a:ext>
            </a:extLst>
          </p:cNvPr>
          <p:cNvSpPr/>
          <p:nvPr/>
        </p:nvSpPr>
        <p:spPr>
          <a:xfrm>
            <a:off x="6096001" y="2033633"/>
            <a:ext cx="55071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界面右上角区域为运行参数区，分别显示当前文件的名称，加工速度和最大激光功率，方便用户了解设备当前的运行状态。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空闲状态时，改为显示方向键移动速度和点射最大激光功率。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23BB5C8-7438-4645-9718-01BDFDFC9663}"/>
              </a:ext>
            </a:extLst>
          </p:cNvPr>
          <p:cNvSpPr txBox="1"/>
          <p:nvPr/>
        </p:nvSpPr>
        <p:spPr>
          <a:xfrm>
            <a:off x="8315459" y="6351336"/>
            <a:ext cx="328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+mn-ea"/>
                <a:cs typeface="+mn-ea"/>
              </a:rPr>
              <a:t>www.gueagle.com.cn</a:t>
            </a:r>
          </a:p>
        </p:txBody>
      </p:sp>
      <p:pic>
        <p:nvPicPr>
          <p:cNvPr id="28" name="图形 16">
            <a:extLst>
              <a:ext uri="{FF2B5EF4-FFF2-40B4-BE49-F238E27FC236}">
                <a16:creationId xmlns:a16="http://schemas.microsoft.com/office/drawing/2014/main" id="{C667E56C-10FF-4851-8FD4-A79D02F9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4833" y="694553"/>
            <a:ext cx="1277992" cy="481798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59EAC48-EBC9-4DBC-9284-18F6D644DE3E}"/>
              </a:ext>
            </a:extLst>
          </p:cNvPr>
          <p:cNvSpPr/>
          <p:nvPr/>
        </p:nvSpPr>
        <p:spPr>
          <a:xfrm>
            <a:off x="623683" y="289175"/>
            <a:ext cx="4183755" cy="76944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/>
            <a:r>
              <a:rPr lang="en-US" altLang="zh-CN" sz="4400" b="1" dirty="0">
                <a:solidFill>
                  <a:schemeClr val="tx1">
                    <a:alpha val="1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 LASER</a:t>
            </a:r>
            <a:endParaRPr lang="zh-CN" altLang="en-US" sz="4400" dirty="0">
              <a:solidFill>
                <a:schemeClr val="tx1">
                  <a:alpha val="10000"/>
                </a:schemeClr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BF34ECF-39EE-4EFC-A962-2B7ABAFB4255}"/>
              </a:ext>
            </a:extLst>
          </p:cNvPr>
          <p:cNvSpPr txBox="1"/>
          <p:nvPr/>
        </p:nvSpPr>
        <p:spPr>
          <a:xfrm>
            <a:off x="744116" y="868211"/>
            <a:ext cx="2356929" cy="503590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运</a:t>
            </a:r>
            <a:r>
              <a:rPr lang="zh-CN" altLang="en-US" sz="2800" b="1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行参数区</a:t>
            </a:r>
            <a:endParaRPr lang="zh-CN" altLang="en-US" sz="2800" b="1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6" y="2033633"/>
            <a:ext cx="5151120" cy="34869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73484" y="2033633"/>
            <a:ext cx="1921752" cy="7594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0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53556F3-EB61-47E7-B0CD-0646700E8EB0}"/>
              </a:ext>
            </a:extLst>
          </p:cNvPr>
          <p:cNvSpPr/>
          <p:nvPr/>
        </p:nvSpPr>
        <p:spPr>
          <a:xfrm>
            <a:off x="6096000" y="2033633"/>
            <a:ext cx="55071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界面右侧中间区域为当前坐标区，显示各轴当前坐标，方便用户确认设备切割头所在的精确位置，判断是否有足够的空间进行加工等。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注意，</a:t>
            </a:r>
            <a:r>
              <a:rPr lang="en-US" altLang="zh-CN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Z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轴在设备复位时未建立坐标系，因此坐标值仅供参考。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23BB5C8-7438-4645-9718-01BDFDFC9663}"/>
              </a:ext>
            </a:extLst>
          </p:cNvPr>
          <p:cNvSpPr txBox="1"/>
          <p:nvPr/>
        </p:nvSpPr>
        <p:spPr>
          <a:xfrm>
            <a:off x="8315459" y="6351336"/>
            <a:ext cx="328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+mn-ea"/>
                <a:cs typeface="+mn-ea"/>
              </a:rPr>
              <a:t>www.gueagle.com.cn</a:t>
            </a:r>
          </a:p>
        </p:txBody>
      </p:sp>
      <p:pic>
        <p:nvPicPr>
          <p:cNvPr id="28" name="图形 16">
            <a:extLst>
              <a:ext uri="{FF2B5EF4-FFF2-40B4-BE49-F238E27FC236}">
                <a16:creationId xmlns:a16="http://schemas.microsoft.com/office/drawing/2014/main" id="{C667E56C-10FF-4851-8FD4-A79D02F9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4833" y="694553"/>
            <a:ext cx="1277992" cy="481798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59EAC48-EBC9-4DBC-9284-18F6D644DE3E}"/>
              </a:ext>
            </a:extLst>
          </p:cNvPr>
          <p:cNvSpPr/>
          <p:nvPr/>
        </p:nvSpPr>
        <p:spPr>
          <a:xfrm>
            <a:off x="623683" y="289175"/>
            <a:ext cx="4183755" cy="76944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/>
            <a:r>
              <a:rPr lang="en-US" altLang="zh-CN" sz="4400" b="1" dirty="0">
                <a:solidFill>
                  <a:schemeClr val="tx1">
                    <a:alpha val="1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 LASER</a:t>
            </a:r>
            <a:endParaRPr lang="zh-CN" altLang="en-US" sz="4400" dirty="0">
              <a:solidFill>
                <a:schemeClr val="tx1">
                  <a:alpha val="10000"/>
                </a:schemeClr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BF34ECF-39EE-4EFC-A962-2B7ABAFB4255}"/>
              </a:ext>
            </a:extLst>
          </p:cNvPr>
          <p:cNvSpPr txBox="1"/>
          <p:nvPr/>
        </p:nvSpPr>
        <p:spPr>
          <a:xfrm>
            <a:off x="744116" y="868211"/>
            <a:ext cx="2356929" cy="503590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当</a:t>
            </a:r>
            <a:r>
              <a:rPr lang="zh-CN" altLang="en-US" sz="2800" b="1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前坐标区</a:t>
            </a:r>
            <a:endParaRPr lang="zh-CN" altLang="en-US" sz="2800" b="1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6" y="2033633"/>
            <a:ext cx="5151120" cy="34869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56858" y="2776451"/>
            <a:ext cx="1938378" cy="6982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68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53556F3-EB61-47E7-B0CD-0646700E8EB0}"/>
              </a:ext>
            </a:extLst>
          </p:cNvPr>
          <p:cNvSpPr/>
          <p:nvPr/>
        </p:nvSpPr>
        <p:spPr>
          <a:xfrm>
            <a:off x="6096000" y="2033633"/>
            <a:ext cx="55071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界面右下角区域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为当前文件的图层参数区，显示各图层加工参数。在空闲状态下，按确定键可激活该区域，选择相应图层并修改参数。修改后的参数会永久保存，方便用户在操作终端根据具体情况对加工参数进行调整。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注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意，有时，修改参数返回后会造成文件图形显示区清空，不影响使用，可继续操作。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23BB5C8-7438-4645-9718-01BDFDFC9663}"/>
              </a:ext>
            </a:extLst>
          </p:cNvPr>
          <p:cNvSpPr txBox="1"/>
          <p:nvPr/>
        </p:nvSpPr>
        <p:spPr>
          <a:xfrm>
            <a:off x="8315459" y="6351336"/>
            <a:ext cx="328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+mn-ea"/>
                <a:cs typeface="+mn-ea"/>
              </a:rPr>
              <a:t>www.gueagle.com.cn</a:t>
            </a:r>
          </a:p>
        </p:txBody>
      </p:sp>
      <p:pic>
        <p:nvPicPr>
          <p:cNvPr id="28" name="图形 16">
            <a:extLst>
              <a:ext uri="{FF2B5EF4-FFF2-40B4-BE49-F238E27FC236}">
                <a16:creationId xmlns:a16="http://schemas.microsoft.com/office/drawing/2014/main" id="{C667E56C-10FF-4851-8FD4-A79D02F9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4833" y="694553"/>
            <a:ext cx="1277992" cy="481798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59EAC48-EBC9-4DBC-9284-18F6D644DE3E}"/>
              </a:ext>
            </a:extLst>
          </p:cNvPr>
          <p:cNvSpPr/>
          <p:nvPr/>
        </p:nvSpPr>
        <p:spPr>
          <a:xfrm>
            <a:off x="623683" y="289175"/>
            <a:ext cx="4183755" cy="76944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/>
            <a:r>
              <a:rPr lang="en-US" altLang="zh-CN" sz="4400" b="1" dirty="0">
                <a:solidFill>
                  <a:schemeClr val="tx1">
                    <a:alpha val="1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 LASER</a:t>
            </a:r>
            <a:endParaRPr lang="zh-CN" altLang="en-US" sz="4400" dirty="0">
              <a:solidFill>
                <a:schemeClr val="tx1">
                  <a:alpha val="10000"/>
                </a:schemeClr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BF34ECF-39EE-4EFC-A962-2B7ABAFB4255}"/>
              </a:ext>
            </a:extLst>
          </p:cNvPr>
          <p:cNvSpPr txBox="1"/>
          <p:nvPr/>
        </p:nvSpPr>
        <p:spPr>
          <a:xfrm>
            <a:off x="744116" y="868211"/>
            <a:ext cx="2356929" cy="503590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图</a:t>
            </a:r>
            <a:r>
              <a:rPr lang="zh-CN" altLang="en-US" sz="2800" b="1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层参数区</a:t>
            </a:r>
            <a:endParaRPr lang="zh-CN" altLang="en-US" sz="2800" b="1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6" y="2033633"/>
            <a:ext cx="5151120" cy="34869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56858" y="3491345"/>
            <a:ext cx="1938378" cy="14962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788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53556F3-EB61-47E7-B0CD-0646700E8EB0}"/>
              </a:ext>
            </a:extLst>
          </p:cNvPr>
          <p:cNvSpPr/>
          <p:nvPr/>
        </p:nvSpPr>
        <p:spPr>
          <a:xfrm>
            <a:off x="6096000" y="2033633"/>
            <a:ext cx="55071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界面下方区域是状态栏，从左到右依次显示设备状态，加工计时和计数，文件图形尺寸，以及设备联网状态。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23BB5C8-7438-4645-9718-01BDFDFC9663}"/>
              </a:ext>
            </a:extLst>
          </p:cNvPr>
          <p:cNvSpPr txBox="1"/>
          <p:nvPr/>
        </p:nvSpPr>
        <p:spPr>
          <a:xfrm>
            <a:off x="8315459" y="6351336"/>
            <a:ext cx="328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+mn-ea"/>
                <a:cs typeface="+mn-ea"/>
              </a:rPr>
              <a:t>www.gueagle.com.cn</a:t>
            </a:r>
          </a:p>
        </p:txBody>
      </p:sp>
      <p:pic>
        <p:nvPicPr>
          <p:cNvPr id="28" name="图形 16">
            <a:extLst>
              <a:ext uri="{FF2B5EF4-FFF2-40B4-BE49-F238E27FC236}">
                <a16:creationId xmlns:a16="http://schemas.microsoft.com/office/drawing/2014/main" id="{C667E56C-10FF-4851-8FD4-A79D02F9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4833" y="694553"/>
            <a:ext cx="1277992" cy="481798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59EAC48-EBC9-4DBC-9284-18F6D644DE3E}"/>
              </a:ext>
            </a:extLst>
          </p:cNvPr>
          <p:cNvSpPr/>
          <p:nvPr/>
        </p:nvSpPr>
        <p:spPr>
          <a:xfrm>
            <a:off x="623683" y="289175"/>
            <a:ext cx="4183755" cy="76944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/>
            <a:r>
              <a:rPr lang="en-US" altLang="zh-CN" sz="4400" b="1" dirty="0">
                <a:solidFill>
                  <a:schemeClr val="tx1">
                    <a:alpha val="1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 LASER</a:t>
            </a:r>
            <a:endParaRPr lang="zh-CN" altLang="en-US" sz="4400" dirty="0">
              <a:solidFill>
                <a:schemeClr val="tx1">
                  <a:alpha val="10000"/>
                </a:schemeClr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BF34ECF-39EE-4EFC-A962-2B7ABAFB4255}"/>
              </a:ext>
            </a:extLst>
          </p:cNvPr>
          <p:cNvSpPr txBox="1"/>
          <p:nvPr/>
        </p:nvSpPr>
        <p:spPr>
          <a:xfrm>
            <a:off x="744116" y="868211"/>
            <a:ext cx="2356929" cy="503590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状</a:t>
            </a:r>
            <a:r>
              <a:rPr lang="zh-CN" altLang="en-US" sz="2800" b="1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态栏</a:t>
            </a:r>
            <a:endParaRPr lang="zh-CN" altLang="en-US" sz="2800" b="1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6" y="2033633"/>
            <a:ext cx="5151120" cy="34869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4116" y="5020887"/>
            <a:ext cx="5151120" cy="4996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9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-图片 9" descr="图片包含 室内, 地板, 建筑物, 房间&#10;&#10;描述已自动生成">
            <a:extLst>
              <a:ext uri="{FF2B5EF4-FFF2-40B4-BE49-F238E27FC236}">
                <a16:creationId xmlns:a16="http://schemas.microsoft.com/office/drawing/2014/main" id="{A09CB6F5-D8A1-49C4-B5BF-29F3194EA37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7" t="24443" b="6328"/>
          <a:stretch/>
        </p:blipFill>
        <p:spPr>
          <a:xfrm>
            <a:off x="0" y="1250587"/>
            <a:ext cx="8481698" cy="3650901"/>
          </a:xfrm>
          <a:prstGeom prst="rect">
            <a:avLst/>
          </a:prstGeom>
        </p:spPr>
      </p:pic>
      <p:sp>
        <p:nvSpPr>
          <p:cNvPr id="13" name="PA-矩形 12">
            <a:extLst>
              <a:ext uri="{FF2B5EF4-FFF2-40B4-BE49-F238E27FC236}">
                <a16:creationId xmlns:a16="http://schemas.microsoft.com/office/drawing/2014/main" id="{B5A1A998-AD84-4736-9AB2-8FDFF7DE11F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" y="1250587"/>
            <a:ext cx="8481698" cy="3650901"/>
          </a:xfrm>
          <a:prstGeom prst="rect">
            <a:avLst/>
          </a:prstGeom>
          <a:solidFill>
            <a:srgbClr val="1E46F2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9" name="PA-矩形 8">
            <a:extLst>
              <a:ext uri="{FF2B5EF4-FFF2-40B4-BE49-F238E27FC236}">
                <a16:creationId xmlns:a16="http://schemas.microsoft.com/office/drawing/2014/main" id="{3EC5D141-FB91-4F97-B4FA-4ACAE831F85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44" y="3076038"/>
            <a:ext cx="12190312" cy="205619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8100000" algn="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6" name="PA-矩形 5">
            <a:extLst>
              <a:ext uri="{FF2B5EF4-FFF2-40B4-BE49-F238E27FC236}">
                <a16:creationId xmlns:a16="http://schemas.microsoft.com/office/drawing/2014/main" id="{038E38C5-9F99-42F1-B18A-7D030ADD488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12023" y="4123582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00" cap="none" spc="0" normalizeH="0" baseline="0" noProof="0" dirty="0">
                <a:ln>
                  <a:noFill/>
                </a:ln>
                <a:solidFill>
                  <a:srgbClr val="F7F7F7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鹰华激光小课堂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</a:endParaRPr>
          </a:p>
        </p:txBody>
      </p:sp>
      <p:sp>
        <p:nvSpPr>
          <p:cNvPr id="3" name="PA-矩形 2">
            <a:extLst>
              <a:ext uri="{FF2B5EF4-FFF2-40B4-BE49-F238E27FC236}">
                <a16:creationId xmlns:a16="http://schemas.microsoft.com/office/drawing/2014/main" id="{CD348248-2507-44E0-9631-EC4F33731B4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12023" y="3434919"/>
            <a:ext cx="6078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7F7F7"/>
                </a:solidFill>
                <a:effectLst/>
                <a:uLnTx/>
                <a:uFillTx/>
                <a:latin typeface="Segoe UI Semibold" panose="020B0702040204020203" pitchFamily="34" charset="0"/>
                <a:ea typeface="思源黑体" panose="020B0500000000000000" pitchFamily="34" charset="-122"/>
                <a:cs typeface="Segoe UI Semibold" panose="020B0702040204020203" pitchFamily="34" charset="0"/>
              </a:rPr>
              <a:t>BEIJING GU EAGLE AUTOMATION CO.,LTD.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Segoe UI Semibold" panose="020B0702040204020203" pitchFamily="34" charset="0"/>
              <a:ea typeface="思源黑体" panose="020B0500000000000000" pitchFamily="34" charset="-122"/>
              <a:cs typeface="Segoe UI Semibold" panose="020B0702040204020203" pitchFamily="34" charset="0"/>
            </a:endParaRPr>
          </a:p>
        </p:txBody>
      </p:sp>
      <p:cxnSp>
        <p:nvCxnSpPr>
          <p:cNvPr id="11" name="PA-直接连接符 10">
            <a:extLst>
              <a:ext uri="{FF2B5EF4-FFF2-40B4-BE49-F238E27FC236}">
                <a16:creationId xmlns:a16="http://schemas.microsoft.com/office/drawing/2014/main" id="{74ABA577-245E-49BA-BAB3-F1E9FAB25CCB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844" y="3958139"/>
            <a:ext cx="624630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-椭圆 11">
            <a:extLst>
              <a:ext uri="{FF2B5EF4-FFF2-40B4-BE49-F238E27FC236}">
                <a16:creationId xmlns:a16="http://schemas.microsoft.com/office/drawing/2014/main" id="{F0A2B350-6422-4034-92F7-F267435AE099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247147" y="3918383"/>
            <a:ext cx="106512" cy="1065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grpSp>
        <p:nvGrpSpPr>
          <p:cNvPr id="16" name="PA-组合 15">
            <a:extLst>
              <a:ext uri="{FF2B5EF4-FFF2-40B4-BE49-F238E27FC236}">
                <a16:creationId xmlns:a16="http://schemas.microsoft.com/office/drawing/2014/main" id="{15AB0216-4B26-4CE3-9C31-4583AD1AB776}"/>
              </a:ext>
            </a:extLst>
          </p:cNvPr>
          <p:cNvGrpSpPr/>
          <p:nvPr>
            <p:custDataLst>
              <p:tags r:id="rId8"/>
            </p:custDataLst>
          </p:nvPr>
        </p:nvGrpSpPr>
        <p:grpSpPr>
          <a:xfrm>
            <a:off x="11378718" y="6166734"/>
            <a:ext cx="402102" cy="79513"/>
            <a:chOff x="11496888" y="3389244"/>
            <a:chExt cx="402102" cy="79513"/>
          </a:xfrm>
        </p:grpSpPr>
        <p:cxnSp>
          <p:nvCxnSpPr>
            <p:cNvPr id="14" name="PA-直接连接符 17">
              <a:extLst>
                <a:ext uri="{FF2B5EF4-FFF2-40B4-BE49-F238E27FC236}">
                  <a16:creationId xmlns:a16="http://schemas.microsoft.com/office/drawing/2014/main" id="{944F173A-76C1-45BC-B88F-8297239310C1}"/>
                </a:ext>
              </a:extLst>
            </p:cNvPr>
            <p:cNvCxnSpPr/>
            <p:nvPr>
              <p:custDataLst>
                <p:tags r:id="rId11"/>
              </p:custDataLst>
            </p:nvPr>
          </p:nvCxnSpPr>
          <p:spPr>
            <a:xfrm>
              <a:off x="11496888" y="3389244"/>
              <a:ext cx="4021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A-直接连接符 18">
              <a:extLst>
                <a:ext uri="{FF2B5EF4-FFF2-40B4-BE49-F238E27FC236}">
                  <a16:creationId xmlns:a16="http://schemas.microsoft.com/office/drawing/2014/main" id="{C9E17DC4-2FD9-4D11-B5D7-80B0DDABF128}"/>
                </a:ext>
              </a:extLst>
            </p:cNvPr>
            <p:cNvCxnSpPr/>
            <p:nvPr>
              <p:custDataLst>
                <p:tags r:id="rId12"/>
              </p:custDataLst>
            </p:nvPr>
          </p:nvCxnSpPr>
          <p:spPr>
            <a:xfrm>
              <a:off x="11697939" y="3468757"/>
              <a:ext cx="20105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A-文本框 19">
            <a:extLst>
              <a:ext uri="{FF2B5EF4-FFF2-40B4-BE49-F238E27FC236}">
                <a16:creationId xmlns:a16="http://schemas.microsoft.com/office/drawing/2014/main" id="{DE6CC23A-03E9-4C7F-8FE4-5F6E739F1DE3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731971" y="3561907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7F7F7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感谢观看</a:t>
            </a:r>
          </a:p>
        </p:txBody>
      </p:sp>
      <p:pic>
        <p:nvPicPr>
          <p:cNvPr id="2" name="PA-Graphic 1">
            <a:extLst>
              <a:ext uri="{FF2B5EF4-FFF2-40B4-BE49-F238E27FC236}">
                <a16:creationId xmlns:a16="http://schemas.microsoft.com/office/drawing/2014/main" id="{768ADCA3-1F66-4B92-84D0-3D9CD62B7AC7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630291" y="1431167"/>
            <a:ext cx="3351120" cy="144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9677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683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阿里巴巴普惠体</vt:lpstr>
      <vt:lpstr>等线</vt:lpstr>
      <vt:lpstr>等线 Light</vt:lpstr>
      <vt:lpstr>思源黑体</vt:lpstr>
      <vt:lpstr>Arial</vt:lpstr>
      <vt:lpstr>Open Sans</vt:lpstr>
      <vt:lpstr>Segoe UI Semibold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X-1309面板显示界面课件</dc:title>
  <dc:creator>冯 俊杰;北京德美鹰华系统科技有限公司</dc:creator>
  <cp:lastModifiedBy>张 明</cp:lastModifiedBy>
  <cp:revision>13</cp:revision>
  <dcterms:created xsi:type="dcterms:W3CDTF">2020-03-19T06:06:49Z</dcterms:created>
  <dcterms:modified xsi:type="dcterms:W3CDTF">2020-03-19T10:25:30Z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