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7" r:id="rId2"/>
    <p:sldId id="388" r:id="rId3"/>
    <p:sldId id="389" r:id="rId4"/>
    <p:sldId id="401" r:id="rId5"/>
    <p:sldId id="399" r:id="rId6"/>
    <p:sldId id="402" r:id="rId7"/>
    <p:sldId id="385"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10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D51CA-3F39-407B-BA0E-90CD59AE9F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6E86A5-C130-4C2B-A6E8-F966EE143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BE3C93-CCBB-412C-9DC4-C46C22E17919}"/>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5" name="页脚占位符 4">
            <a:extLst>
              <a:ext uri="{FF2B5EF4-FFF2-40B4-BE49-F238E27FC236}">
                <a16:creationId xmlns:a16="http://schemas.microsoft.com/office/drawing/2014/main" id="{9AB6732F-560F-4261-91DC-9BB033913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A1DEC-DE70-46E5-86B0-A73C63D5371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89419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EC490-885F-4330-B270-66F0112A14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F6F81B-E4B5-4300-9B5B-5A0AC195D4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6171-4E70-468E-AA91-A8A06D81752D}"/>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5" name="页脚占位符 4">
            <a:extLst>
              <a:ext uri="{FF2B5EF4-FFF2-40B4-BE49-F238E27FC236}">
                <a16:creationId xmlns:a16="http://schemas.microsoft.com/office/drawing/2014/main" id="{842642D3-8654-4CE2-963E-8C123BFDA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A7E58-A786-4DDB-B26B-87BD7D2A9713}"/>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2574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5B48BB-680B-42BE-A875-147C534C0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04AA62-0CD4-4FB1-8969-43D431AFFA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59349A-B38B-4BEA-85FC-166D332A2F55}"/>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5" name="页脚占位符 4">
            <a:extLst>
              <a:ext uri="{FF2B5EF4-FFF2-40B4-BE49-F238E27FC236}">
                <a16:creationId xmlns:a16="http://schemas.microsoft.com/office/drawing/2014/main" id="{CADA41E1-7CFB-4509-852D-FA4C6189A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77908-E4D9-474B-BE51-D08748A7716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7326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03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242A7-7C32-4498-A592-7CEBA491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3F52FC-7835-460A-9891-583589B9F8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0E6603-D33D-468F-B677-B9E8DC2CB395}"/>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5" name="页脚占位符 4">
            <a:extLst>
              <a:ext uri="{FF2B5EF4-FFF2-40B4-BE49-F238E27FC236}">
                <a16:creationId xmlns:a16="http://schemas.microsoft.com/office/drawing/2014/main" id="{33FDB1EB-4E42-450C-935F-BB1ED9DED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779765-DCE8-44F3-8ED0-097835B7345D}"/>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521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776EC-0667-45C7-876F-0CB5074CDB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AE9E22-1667-4356-AA07-2C91A1BE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CB486CA-F9A0-4413-B777-6C7CEC2F9BE3}"/>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5" name="页脚占位符 4">
            <a:extLst>
              <a:ext uri="{FF2B5EF4-FFF2-40B4-BE49-F238E27FC236}">
                <a16:creationId xmlns:a16="http://schemas.microsoft.com/office/drawing/2014/main" id="{66AC634B-71CF-4EFB-928D-DF5C13E28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5F40-B1E8-4A69-923C-7CEF72289DE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40178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0BA5-9A26-481B-9977-E9667C9F7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F83C56-8EBE-48EE-BA17-ADBB3314883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726AED-CFDB-4E56-8A57-5535F33DE3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9B04E6-8D9F-4A5C-BE7A-42B707B76CA7}"/>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6" name="页脚占位符 5">
            <a:extLst>
              <a:ext uri="{FF2B5EF4-FFF2-40B4-BE49-F238E27FC236}">
                <a16:creationId xmlns:a16="http://schemas.microsoft.com/office/drawing/2014/main" id="{2B72D5AC-41D9-4294-8044-40AD416074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DD1FF5-AE08-466B-9E48-CE7060EBFD8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431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1BA0-7D44-4C92-95DB-13C9A44F1A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57F8AB-022C-4AC3-98D5-239D5C622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7B7BB0-BCF6-4183-8BD4-B9D507AC4F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151A-2D02-4BA1-83F1-14A7F4C9F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ABCA4A-02EB-432C-B8E4-6D0BA87CB1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3AE4FD-836A-4C9C-8D36-6A59EF060EF9}"/>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8" name="页脚占位符 7">
            <a:extLst>
              <a:ext uri="{FF2B5EF4-FFF2-40B4-BE49-F238E27FC236}">
                <a16:creationId xmlns:a16="http://schemas.microsoft.com/office/drawing/2014/main" id="{5DEBBD4A-350E-48AB-8363-6DCD4217EC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B2614F-4048-48CC-8EAE-DF45A35B724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9828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47E21-D78A-42B4-A2FF-CB13FEC1D1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018FC-0CDC-4C0B-B321-CBBFE300CD3B}"/>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4" name="页脚占位符 3">
            <a:extLst>
              <a:ext uri="{FF2B5EF4-FFF2-40B4-BE49-F238E27FC236}">
                <a16:creationId xmlns:a16="http://schemas.microsoft.com/office/drawing/2014/main" id="{23DDF7CC-8F2D-4D15-8535-BBFC77EB77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5B64A0-1BA9-4515-836F-D5D0A0C7D104}"/>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502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F7D168-4EA7-4D98-9485-2F5663EE06D9}"/>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3" name="页脚占位符 2">
            <a:extLst>
              <a:ext uri="{FF2B5EF4-FFF2-40B4-BE49-F238E27FC236}">
                <a16:creationId xmlns:a16="http://schemas.microsoft.com/office/drawing/2014/main" id="{8DC8C8F6-CE26-4195-AB3A-ED096E5B69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CCCFAE-8FA8-4DB5-BEEA-3BE94188BE6F}"/>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8278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F45C5-C833-435B-BC71-14180A0652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65ACA0-488F-457C-9F97-D8E925B1E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FA1296-0D69-4949-B85B-481B7B6E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CFD5D0-AE20-424C-AADE-4216C0290F0E}"/>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6" name="页脚占位符 5">
            <a:extLst>
              <a:ext uri="{FF2B5EF4-FFF2-40B4-BE49-F238E27FC236}">
                <a16:creationId xmlns:a16="http://schemas.microsoft.com/office/drawing/2014/main" id="{22D6B38E-1A1C-4DCA-AD31-A88A5F59D8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5A3C82-AC33-40FD-83E9-35042B1735B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55122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18F9D-50BE-49E3-BF68-A78F2E48E1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D7F2E9-86E0-4EF9-85E5-FD17878E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ED6F7-80CC-4D13-BE26-9AB81AAD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3229FE-F587-48F4-A1FF-FCE6FEDD8501}"/>
              </a:ext>
            </a:extLst>
          </p:cNvPr>
          <p:cNvSpPr>
            <a:spLocks noGrp="1"/>
          </p:cNvSpPr>
          <p:nvPr>
            <p:ph type="dt" sz="half" idx="10"/>
          </p:nvPr>
        </p:nvSpPr>
        <p:spPr/>
        <p:txBody>
          <a:bodyPr/>
          <a:lstStyle/>
          <a:p>
            <a:fld id="{55316570-2C78-430C-BD25-6592BE6B9619}" type="datetimeFigureOut">
              <a:rPr lang="zh-CN" altLang="en-US" smtClean="0"/>
              <a:t>2020/8/19</a:t>
            </a:fld>
            <a:endParaRPr lang="zh-CN" altLang="en-US"/>
          </a:p>
        </p:txBody>
      </p:sp>
      <p:sp>
        <p:nvSpPr>
          <p:cNvPr id="6" name="页脚占位符 5">
            <a:extLst>
              <a:ext uri="{FF2B5EF4-FFF2-40B4-BE49-F238E27FC236}">
                <a16:creationId xmlns:a16="http://schemas.microsoft.com/office/drawing/2014/main" id="{67F53CE9-1452-4554-8561-8BA613B21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D44006-A667-4696-B5B0-673E62299AD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0409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6F3B5D-EA39-4817-8F52-59A14AE42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A4233-8AAA-42D6-BE75-E61788E50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C4378C-9B2E-4581-B63E-334EB7F5B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2020/8/19</a:t>
            </a:fld>
            <a:endParaRPr lang="zh-CN" altLang="en-US"/>
          </a:p>
        </p:txBody>
      </p:sp>
      <p:sp>
        <p:nvSpPr>
          <p:cNvPr id="5" name="页脚占位符 4">
            <a:extLst>
              <a:ext uri="{FF2B5EF4-FFF2-40B4-BE49-F238E27FC236}">
                <a16:creationId xmlns:a16="http://schemas.microsoft.com/office/drawing/2014/main" id="{A8195E06-C8F9-4EE6-834A-A4299E454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88A12F-4E67-4C7F-B1AF-B57F7084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774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EC5D141-FB91-4F97-B4FA-4ACAE831F859}"/>
              </a:ext>
            </a:extLst>
          </p:cNvPr>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38E38C5-9F99-42F1-B18A-7D030ADD4885}"/>
              </a:ext>
            </a:extLst>
          </p:cNvPr>
          <p:cNvSpPr/>
          <p:nvPr/>
        </p:nvSpPr>
        <p:spPr>
          <a:xfrm>
            <a:off x="699646" y="3677884"/>
            <a:ext cx="5033173" cy="700576"/>
          </a:xfrm>
          <a:prstGeom prst="rect">
            <a:avLst/>
          </a:prstGeom>
        </p:spPr>
        <p:txBody>
          <a:bodyPr wrap="none">
            <a:spAutoFit/>
          </a:bodyPr>
          <a:lstStyle/>
          <a:p>
            <a:pPr>
              <a:lnSpc>
                <a:spcPct val="120000"/>
              </a:lnSpc>
            </a:pPr>
            <a:r>
              <a:rPr lang="en-US" altLang="zh-CN" sz="36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X-6060</a:t>
            </a:r>
            <a:r>
              <a:rPr lang="zh-CN" altLang="en-US" sz="36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 </a:t>
            </a:r>
            <a:r>
              <a:rPr lang="zh-CN" altLang="en-US" sz="36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喷</a:t>
            </a:r>
            <a:r>
              <a:rPr lang="zh-CN" altLang="en-US" sz="36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嘴和焦点位置</a:t>
            </a:r>
            <a:endParaRPr lang="zh-CN" altLang="en-US" sz="3600" b="1" dirty="0">
              <a:solidFill>
                <a:schemeClr val="bg1"/>
              </a:solidFill>
              <a:latin typeface="思源黑体" panose="020B0500000000000000" pitchFamily="34" charset="-122"/>
              <a:ea typeface="思源黑体" panose="020B0500000000000000" pitchFamily="34" charset="-122"/>
            </a:endParaRPr>
          </a:p>
        </p:txBody>
      </p:sp>
      <p:pic>
        <p:nvPicPr>
          <p:cNvPr id="7" name="图片 6">
            <a:extLst>
              <a:ext uri="{FF2B5EF4-FFF2-40B4-BE49-F238E27FC236}">
                <a16:creationId xmlns:a16="http://schemas.microsoft.com/office/drawing/2014/main" id="{3E6F367D-CCDA-42CA-9A4F-C943BD44C6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a:extLst>
              <a:ext uri="{FF2B5EF4-FFF2-40B4-BE49-F238E27FC236}">
                <a16:creationId xmlns:a16="http://schemas.microsoft.com/office/drawing/2014/main" id="{A98DAAB4-FEF6-46A7-8F48-559A9C0210F3}"/>
              </a:ext>
            </a:extLst>
          </p:cNvPr>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a:extLst>
              <a:ext uri="{FF2B5EF4-FFF2-40B4-BE49-F238E27FC236}">
                <a16:creationId xmlns:a16="http://schemas.microsoft.com/office/drawing/2014/main" id="{4B6AC870-4104-4C2F-9B0B-DFC160753283}"/>
              </a:ext>
            </a:extLst>
          </p:cNvPr>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33628994-C257-40BB-903E-D30C2859E131}"/>
              </a:ext>
            </a:extLst>
          </p:cNvPr>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11"/>
          <p:cNvPicPr>
            <a:picLocks noChangeAspect="1"/>
          </p:cNvPicPr>
          <p:nvPr/>
        </p:nvPicPr>
        <p:blipFill>
          <a:blip r:embed="rId3"/>
          <a:stretch>
            <a:fillRect/>
          </a:stretch>
        </p:blipFill>
        <p:spPr>
          <a:xfrm>
            <a:off x="7020000" y="720000"/>
            <a:ext cx="4732063" cy="5760000"/>
          </a:xfrm>
          <a:prstGeom prst="rect">
            <a:avLst/>
          </a:prstGeom>
          <a:effectLst/>
        </p:spPr>
      </p:pic>
      <p:pic>
        <p:nvPicPr>
          <p:cNvPr id="3" name="Picture 2"/>
          <p:cNvPicPr>
            <a:picLocks noChangeAspect="1"/>
          </p:cNvPicPr>
          <p:nvPr/>
        </p:nvPicPr>
        <p:blipFill>
          <a:blip r:embed="rId4"/>
          <a:stretch>
            <a:fillRect/>
          </a:stretch>
        </p:blipFill>
        <p:spPr>
          <a:xfrm>
            <a:off x="5294012" y="1551326"/>
            <a:ext cx="3238952" cy="4953691"/>
          </a:xfrm>
          <a:prstGeom prst="rect">
            <a:avLst/>
          </a:prstGeom>
        </p:spPr>
      </p:pic>
    </p:spTree>
    <p:extLst>
      <p:ext uri="{BB962C8B-B14F-4D97-AF65-F5344CB8AC3E}">
        <p14:creationId xmlns:p14="http://schemas.microsoft.com/office/powerpoint/2010/main" val="325211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620AFCBE-01E1-4FDB-A766-BCAAAA8C84A3}"/>
              </a:ext>
            </a:extLst>
          </p:cNvPr>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F989C30-FC29-4DAF-B584-2FB8F655ABE4}"/>
              </a:ext>
            </a:extLst>
          </p:cNvPr>
          <p:cNvSpPr/>
          <p:nvPr/>
        </p:nvSpPr>
        <p:spPr>
          <a:xfrm>
            <a:off x="699646" y="602544"/>
            <a:ext cx="2537040" cy="46166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课</a:t>
            </a:r>
            <a:r>
              <a:rPr lang="zh-CN" altLang="en-US" sz="2400" b="1" dirty="0" smtClean="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件内容摘要</a:t>
            </a:r>
            <a:endPar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endParaRPr>
          </a:p>
        </p:txBody>
      </p:sp>
      <p:sp>
        <p:nvSpPr>
          <p:cNvPr id="5" name="矩形 4">
            <a:extLst>
              <a:ext uri="{FF2B5EF4-FFF2-40B4-BE49-F238E27FC236}">
                <a16:creationId xmlns:a16="http://schemas.microsoft.com/office/drawing/2014/main" id="{F53556F3-EB61-47E7-B0CD-0646700E8EB0}"/>
              </a:ext>
            </a:extLst>
          </p:cNvPr>
          <p:cNvSpPr/>
          <p:nvPr/>
        </p:nvSpPr>
        <p:spPr>
          <a:xfrm>
            <a:off x="699645" y="1563577"/>
            <a:ext cx="6568627" cy="4708981"/>
          </a:xfrm>
          <a:prstGeom prst="rect">
            <a:avLst/>
          </a:prstGeom>
        </p:spPr>
        <p:txBody>
          <a:bodyPr wrap="square">
            <a:spAutoFit/>
          </a:bodyPr>
          <a:lstStyle/>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本课</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程详细介绍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光纤切割机进行加工时，专用切割头喷嘴的选择和焦点位置的调整方法，帮助用户快速开始使用设备。</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光</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纤切割机进行加工时，专用切割头的喷嘴和焦点位置是影响加工工艺的重要因素，需要按照材料种类和厚度进行针对性的选择。课程首先介绍切割头喷嘴的种类和选择方法；然后介绍切割头调节环的使用方法和调整原则。通</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过本课程的学习，用户应熟练掌握上述操作，并能</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够</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针</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对待加工工件做出正确的选择。</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pic>
        <p:nvPicPr>
          <p:cNvPr id="9" name="Picture 8"/>
          <p:cNvPicPr>
            <a:picLocks noChangeAspect="1"/>
          </p:cNvPicPr>
          <p:nvPr/>
        </p:nvPicPr>
        <p:blipFill>
          <a:blip r:embed="rId3"/>
          <a:stretch>
            <a:fillRect/>
          </a:stretch>
        </p:blipFill>
        <p:spPr>
          <a:xfrm>
            <a:off x="7938319" y="1533396"/>
            <a:ext cx="3664797" cy="4460894"/>
          </a:xfrm>
          <a:prstGeom prst="rect">
            <a:avLst/>
          </a:prstGeom>
          <a:effectLst/>
        </p:spPr>
      </p:pic>
      <p:pic>
        <p:nvPicPr>
          <p:cNvPr id="11" name="Picture 10"/>
          <p:cNvPicPr>
            <a:picLocks noChangeAspect="1"/>
          </p:cNvPicPr>
          <p:nvPr/>
        </p:nvPicPr>
        <p:blipFill>
          <a:blip r:embed="rId4"/>
          <a:stretch>
            <a:fillRect/>
          </a:stretch>
        </p:blipFill>
        <p:spPr>
          <a:xfrm>
            <a:off x="6586091" y="2176897"/>
            <a:ext cx="2597919" cy="3973287"/>
          </a:xfrm>
          <a:prstGeom prst="rect">
            <a:avLst/>
          </a:prstGeom>
        </p:spPr>
      </p:pic>
    </p:spTree>
    <p:extLst>
      <p:ext uri="{BB962C8B-B14F-4D97-AF65-F5344CB8AC3E}">
        <p14:creationId xmlns:p14="http://schemas.microsoft.com/office/powerpoint/2010/main" val="421625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486100"/>
          </a:xfrm>
          <a:prstGeom prst="rect">
            <a:avLst/>
          </a:prstGeom>
        </p:spPr>
        <p:txBody>
          <a:bodyPr wrap="square">
            <a:spAutoFit/>
          </a:bodyPr>
          <a:lstStyle/>
          <a:p>
            <a:pPr>
              <a:lnSpc>
                <a:spcPct val="150000"/>
              </a:lnSpc>
            </a:pP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光纤切割机专用切割头的喷嘴是影响切割工艺的重要因素之一。</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喷</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嘴有单层和双层之分，还有不同的口径，应当</a:t>
            </a:r>
            <a:r>
              <a:rPr lang="zh-CN" altLang="en-US"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根</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据材料种类和厚度进行选择。切割碳钢时，应使用双层喷嘴，板材越厚，口径越大。例如，切割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碳钢时，可以使用</a:t>
            </a:r>
            <a:r>
              <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1.0-1.2mm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口径的双层喷嘴；切割</a:t>
            </a:r>
            <a:r>
              <a:rPr lang="en-US" altLang="zh-CN" sz="1600" dirty="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8mm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碳钢时，可以使用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2.5mm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口径的双层喷嘴。切割不锈钢时，应使用单层喷嘴，板材越厚，口径越大。例如，切割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不锈钢时，可以使用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1.0-1.2mm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口径的单层喷嘴；切割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3mm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不锈钢时，可以使用 </a:t>
            </a:r>
            <a:r>
              <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2.0mm </a:t>
            </a:r>
            <a:r>
              <a:rPr lang="zh-CN" altLang="en-US"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口径的单层喷嘴。</a:t>
            </a:r>
            <a:endParaRPr lang="en-US" altLang="zh-CN" sz="16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专</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用切割头喷嘴</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0" name="Picture 9"/>
          <p:cNvPicPr>
            <a:picLocks noChangeAspect="1"/>
          </p:cNvPicPr>
          <p:nvPr/>
        </p:nvPicPr>
        <p:blipFill>
          <a:blip r:embed="rId3"/>
          <a:stretch>
            <a:fillRect/>
          </a:stretch>
        </p:blipFill>
        <p:spPr>
          <a:xfrm>
            <a:off x="9138043" y="1397645"/>
            <a:ext cx="3238952" cy="4953691"/>
          </a:xfrm>
          <a:prstGeom prst="rect">
            <a:avLst/>
          </a:prstGeom>
        </p:spPr>
      </p:pic>
      <p:pic>
        <p:nvPicPr>
          <p:cNvPr id="6" name="Picture 5"/>
          <p:cNvPicPr>
            <a:picLocks noChangeAspect="1"/>
          </p:cNvPicPr>
          <p:nvPr/>
        </p:nvPicPr>
        <p:blipFill>
          <a:blip r:embed="rId4"/>
          <a:stretch>
            <a:fillRect/>
          </a:stretch>
        </p:blipFill>
        <p:spPr>
          <a:xfrm>
            <a:off x="5390348" y="2641195"/>
            <a:ext cx="5210902" cy="3448531"/>
          </a:xfrm>
          <a:prstGeom prst="rect">
            <a:avLst/>
          </a:prstGeom>
        </p:spPr>
      </p:pic>
    </p:spTree>
    <p:extLst>
      <p:ext uri="{BB962C8B-B14F-4D97-AF65-F5344CB8AC3E}">
        <p14:creationId xmlns:p14="http://schemas.microsoft.com/office/powerpoint/2010/main" val="55784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204356"/>
          </a:xfrm>
          <a:prstGeom prst="rect">
            <a:avLst/>
          </a:prstGeom>
        </p:spPr>
        <p:txBody>
          <a:bodyPr wrap="square">
            <a:spAutoFit/>
          </a:bodyPr>
          <a:lstStyle/>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除了选择合适的喷嘴进行加工外，还需要时刻保持喷嘴端面的质量以保证切割质量。</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切</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割金属时，经常会有溅渣的情况，熔渣会污染喷嘴端面，需要及时清理。另外，切割碳钢时材料表面产生的高温长时间影响喷嘴端面，也会造成端面质量慢慢下降，使用过一段时间后，也应当进行更换。最后，切割时偶尔发生的喷嘴与翘起材料的碰撞也容易造成喷嘴端面的损伤，需要及时更换。</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专</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用切割头喷嘴</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0" name="Picture 9"/>
          <p:cNvPicPr>
            <a:picLocks noChangeAspect="1"/>
          </p:cNvPicPr>
          <p:nvPr/>
        </p:nvPicPr>
        <p:blipFill>
          <a:blip r:embed="rId3"/>
          <a:stretch>
            <a:fillRect/>
          </a:stretch>
        </p:blipFill>
        <p:spPr>
          <a:xfrm>
            <a:off x="9138043" y="1397645"/>
            <a:ext cx="3238952" cy="4953691"/>
          </a:xfrm>
          <a:prstGeom prst="rect">
            <a:avLst/>
          </a:prstGeom>
        </p:spPr>
      </p:pic>
      <p:pic>
        <p:nvPicPr>
          <p:cNvPr id="6" name="Picture 5"/>
          <p:cNvPicPr>
            <a:picLocks noChangeAspect="1"/>
          </p:cNvPicPr>
          <p:nvPr/>
        </p:nvPicPr>
        <p:blipFill>
          <a:blip r:embed="rId4"/>
          <a:stretch>
            <a:fillRect/>
          </a:stretch>
        </p:blipFill>
        <p:spPr>
          <a:xfrm>
            <a:off x="5390348" y="2641195"/>
            <a:ext cx="5210902" cy="3448531"/>
          </a:xfrm>
          <a:prstGeom prst="rect">
            <a:avLst/>
          </a:prstGeom>
        </p:spPr>
      </p:pic>
    </p:spTree>
    <p:extLst>
      <p:ext uri="{BB962C8B-B14F-4D97-AF65-F5344CB8AC3E}">
        <p14:creationId xmlns:p14="http://schemas.microsoft.com/office/powerpoint/2010/main" val="1903079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642355"/>
            <a:ext cx="4968868" cy="4662815"/>
          </a:xfrm>
          <a:prstGeom prst="rect">
            <a:avLst/>
          </a:prstGeom>
        </p:spPr>
        <p:txBody>
          <a:bodyPr wrap="square">
            <a:spAutoFit/>
          </a:bodyPr>
          <a:lstStyle/>
          <a:p>
            <a:pPr>
              <a:lnSpc>
                <a:spcPct val="150000"/>
              </a:lnSpc>
            </a:pP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X-6060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光纤切割机专用切割头的焦点位置是影响切割工艺的另一个重要因素。</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专用切割头的焦点位置调节窗口如右图所示。上方标尺窗口显示当前焦点位置，从靠近上沿的半透明标识处读取；下方调焦环可左右转动，左右两侧有调节趋势示意图，向左转使焦点位置升高，为正焦距，向右转使焦点位置下降，为负焦距。焦点位置调节可精确至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0.01mm</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，整数部分从上方标尺窗口读取，小数部分从下方调焦环上读取。</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专</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用切割头焦点位置</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0" name="Picture 9"/>
          <p:cNvPicPr>
            <a:picLocks noChangeAspect="1"/>
          </p:cNvPicPr>
          <p:nvPr/>
        </p:nvPicPr>
        <p:blipFill>
          <a:blip r:embed="rId3"/>
          <a:stretch>
            <a:fillRect/>
          </a:stretch>
        </p:blipFill>
        <p:spPr>
          <a:xfrm>
            <a:off x="9138043" y="1397645"/>
            <a:ext cx="3238952" cy="495369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535" y="2022568"/>
            <a:ext cx="2125924" cy="3770112"/>
          </a:xfrm>
          <a:prstGeom prst="rect">
            <a:avLst/>
          </a:prstGeom>
        </p:spPr>
      </p:pic>
      <p:sp>
        <p:nvSpPr>
          <p:cNvPr id="3" name="Oval 2"/>
          <p:cNvSpPr/>
          <p:nvPr/>
        </p:nvSpPr>
        <p:spPr>
          <a:xfrm>
            <a:off x="10129421" y="4296792"/>
            <a:ext cx="1118587" cy="639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Connector 6"/>
          <p:cNvCxnSpPr>
            <a:stCxn id="3" idx="1"/>
          </p:cNvCxnSpPr>
          <p:nvPr/>
        </p:nvCxnSpPr>
        <p:spPr>
          <a:xfrm flipH="1" flipV="1">
            <a:off x="8315459" y="2022568"/>
            <a:ext cx="1977775" cy="2367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 idx="3"/>
          </p:cNvCxnSpPr>
          <p:nvPr/>
        </p:nvCxnSpPr>
        <p:spPr>
          <a:xfrm flipH="1">
            <a:off x="8315459" y="4842376"/>
            <a:ext cx="1977775" cy="950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945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5" y="1403828"/>
            <a:ext cx="4968868" cy="5078313"/>
          </a:xfrm>
          <a:prstGeom prst="rect">
            <a:avLst/>
          </a:prstGeom>
        </p:spPr>
        <p:txBody>
          <a:bodyPr wrap="square">
            <a:spAutoFit/>
          </a:bodyPr>
          <a:lstStyle/>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切割金属时的焦点位置与材料种类和厚度直接相关。切割不锈钢时，焦点位置应当接近材料下表面。例如，切割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1mm </a:t>
            </a: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不锈</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钢时，焦点位于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0.0mm</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3mm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不锈钢时，焦点位于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-2.0mm</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。切割碳钢时，焦点位置应当位于或高于材料表面。例如，切割</a:t>
            </a:r>
            <a:r>
              <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1mm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碳钢时，焦点位于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0.0mm</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；切割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5mm </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碳钢时，焦点位于 </a:t>
            </a:r>
            <a:r>
              <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+2.0-3.0mm</a:t>
            </a: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endParaRPr lang="en-US" altLang="zh-CN"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具体的焦点位置根据材料和光纤激光器的功率略有不同，应当按照厂家工艺参数表设置或按经验和实际切割效果进行微调。</a:t>
            </a:r>
            <a:endParaRPr lang="en-US" altLang="zh-CN"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469789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专</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用切割头焦点位置</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0" name="Picture 9"/>
          <p:cNvPicPr>
            <a:picLocks noChangeAspect="1"/>
          </p:cNvPicPr>
          <p:nvPr/>
        </p:nvPicPr>
        <p:blipFill>
          <a:blip r:embed="rId3"/>
          <a:stretch>
            <a:fillRect/>
          </a:stretch>
        </p:blipFill>
        <p:spPr>
          <a:xfrm>
            <a:off x="9138043" y="1397645"/>
            <a:ext cx="3238952" cy="495369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535" y="2022568"/>
            <a:ext cx="2125924" cy="3770112"/>
          </a:xfrm>
          <a:prstGeom prst="rect">
            <a:avLst/>
          </a:prstGeom>
        </p:spPr>
      </p:pic>
      <p:sp>
        <p:nvSpPr>
          <p:cNvPr id="3" name="Oval 2"/>
          <p:cNvSpPr/>
          <p:nvPr/>
        </p:nvSpPr>
        <p:spPr>
          <a:xfrm>
            <a:off x="10129421" y="4296792"/>
            <a:ext cx="1118587" cy="639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Connector 6"/>
          <p:cNvCxnSpPr>
            <a:stCxn id="3" idx="1"/>
          </p:cNvCxnSpPr>
          <p:nvPr/>
        </p:nvCxnSpPr>
        <p:spPr>
          <a:xfrm flipH="1" flipV="1">
            <a:off x="8315459" y="2022568"/>
            <a:ext cx="1977775" cy="2367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 idx="3"/>
          </p:cNvCxnSpPr>
          <p:nvPr/>
        </p:nvCxnSpPr>
        <p:spPr>
          <a:xfrm flipH="1">
            <a:off x="8315459" y="4842376"/>
            <a:ext cx="1977775" cy="950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3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PA-图片 9" descr="图片包含 室内, 地板, 建筑物, 房间&#10;&#10;描述已自动生成">
            <a:extLst>
              <a:ext uri="{FF2B5EF4-FFF2-40B4-BE49-F238E27FC236}">
                <a16:creationId xmlns:a16="http://schemas.microsoft.com/office/drawing/2014/main" id="{A09CB6F5-D8A1-49C4-B5BF-29F3194EA37A}"/>
              </a:ext>
            </a:extLst>
          </p:cNvPr>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11447" t="24443" b="6328"/>
          <a:stretch/>
        </p:blipFill>
        <p:spPr>
          <a:xfrm>
            <a:off x="0" y="1250587"/>
            <a:ext cx="8481698" cy="3650901"/>
          </a:xfrm>
          <a:prstGeom prst="rect">
            <a:avLst/>
          </a:prstGeom>
        </p:spPr>
      </p:pic>
      <p:sp>
        <p:nvSpPr>
          <p:cNvPr id="13" name="PA-矩形 12">
            <a:extLst>
              <a:ext uri="{FF2B5EF4-FFF2-40B4-BE49-F238E27FC236}">
                <a16:creationId xmlns:a16="http://schemas.microsoft.com/office/drawing/2014/main" id="{B5A1A998-AD84-4736-9AB2-8FDFF7DE11F6}"/>
              </a:ext>
            </a:extLst>
          </p:cNvPr>
          <p:cNvSpPr/>
          <p:nvPr>
            <p:custDataLst>
              <p:tags r:id="rId2"/>
            </p:custDataLst>
          </p:nvPr>
        </p:nvSpPr>
        <p:spPr>
          <a:xfrm>
            <a:off x="1" y="1250587"/>
            <a:ext cx="8481698" cy="3650901"/>
          </a:xfrm>
          <a:prstGeom prst="rect">
            <a:avLst/>
          </a:prstGeom>
          <a:solidFill>
            <a:srgbClr val="1E46F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9" name="PA-矩形 8">
            <a:extLst>
              <a:ext uri="{FF2B5EF4-FFF2-40B4-BE49-F238E27FC236}">
                <a16:creationId xmlns:a16="http://schemas.microsoft.com/office/drawing/2014/main" id="{3EC5D141-FB91-4F97-B4FA-4ACAE831F859}"/>
              </a:ext>
            </a:extLst>
          </p:cNvPr>
          <p:cNvSpPr/>
          <p:nvPr>
            <p:custDataLst>
              <p:tags r:id="rId3"/>
            </p:custDataLst>
          </p:nvPr>
        </p:nvSpPr>
        <p:spPr>
          <a:xfrm>
            <a:off x="844" y="3076038"/>
            <a:ext cx="12190312" cy="2056194"/>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a:extLst>
              <a:ext uri="{FF2B5EF4-FFF2-40B4-BE49-F238E27FC236}">
                <a16:creationId xmlns:a16="http://schemas.microsoft.com/office/drawing/2014/main" id="{038E38C5-9F99-42F1-B18A-7D030ADD4885}"/>
              </a:ext>
            </a:extLst>
          </p:cNvPr>
          <p:cNvSpPr/>
          <p:nvPr>
            <p:custDataLst>
              <p:tags r:id="rId4"/>
            </p:custDataLst>
          </p:nvPr>
        </p:nvSpPr>
        <p:spPr>
          <a:xfrm>
            <a:off x="412023" y="4123582"/>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endParaRPr kumimoji="0" lang="zh-CN" altLang="en-US" sz="3200" b="1"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endParaRPr>
          </a:p>
        </p:txBody>
      </p:sp>
      <p:sp>
        <p:nvSpPr>
          <p:cNvPr id="3" name="PA-矩形 2">
            <a:extLst>
              <a:ext uri="{FF2B5EF4-FFF2-40B4-BE49-F238E27FC236}">
                <a16:creationId xmlns:a16="http://schemas.microsoft.com/office/drawing/2014/main" id="{CD348248-2507-44E0-9631-EC4F33731B41}"/>
              </a:ext>
            </a:extLst>
          </p:cNvPr>
          <p:cNvSpPr/>
          <p:nvPr>
            <p:custDataLst>
              <p:tags r:id="rId5"/>
            </p:custDataLst>
          </p:nvPr>
        </p:nvSpPr>
        <p:spPr>
          <a:xfrm>
            <a:off x="412023" y="3434919"/>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a:extLst>
              <a:ext uri="{FF2B5EF4-FFF2-40B4-BE49-F238E27FC236}">
                <a16:creationId xmlns:a16="http://schemas.microsoft.com/office/drawing/2014/main" id="{74ABA577-245E-49BA-BAB3-F1E9FAB25CCB}"/>
              </a:ext>
            </a:extLst>
          </p:cNvPr>
          <p:cNvCxnSpPr/>
          <p:nvPr>
            <p:custDataLst>
              <p:tags r:id="rId6"/>
            </p:custDataLst>
          </p:nvPr>
        </p:nvCxnSpPr>
        <p:spPr>
          <a:xfrm>
            <a:off x="844" y="3958139"/>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a:extLst>
              <a:ext uri="{FF2B5EF4-FFF2-40B4-BE49-F238E27FC236}">
                <a16:creationId xmlns:a16="http://schemas.microsoft.com/office/drawing/2014/main" id="{F0A2B350-6422-4034-92F7-F267435AE099}"/>
              </a:ext>
            </a:extLst>
          </p:cNvPr>
          <p:cNvSpPr/>
          <p:nvPr>
            <p:custDataLst>
              <p:tags r:id="rId7"/>
            </p:custDataLst>
          </p:nvPr>
        </p:nvSpPr>
        <p:spPr>
          <a:xfrm>
            <a:off x="6247147" y="3918383"/>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a:extLst>
              <a:ext uri="{FF2B5EF4-FFF2-40B4-BE49-F238E27FC236}">
                <a16:creationId xmlns:a16="http://schemas.microsoft.com/office/drawing/2014/main" id="{15AB0216-4B26-4CE3-9C31-4583AD1AB776}"/>
              </a:ext>
            </a:extLst>
          </p:cNvPr>
          <p:cNvGrpSpPr/>
          <p:nvPr>
            <p:custDataLst>
              <p:tags r:id="rId8"/>
            </p:custDataLst>
          </p:nvPr>
        </p:nvGrpSpPr>
        <p:grpSpPr>
          <a:xfrm>
            <a:off x="11378718" y="6166734"/>
            <a:ext cx="402102" cy="79513"/>
            <a:chOff x="11496888" y="3389244"/>
            <a:chExt cx="402102" cy="79513"/>
          </a:xfrm>
        </p:grpSpPr>
        <p:cxnSp>
          <p:nvCxnSpPr>
            <p:cNvPr id="14" name="PA-直接连接符 17">
              <a:extLst>
                <a:ext uri="{FF2B5EF4-FFF2-40B4-BE49-F238E27FC236}">
                  <a16:creationId xmlns:a16="http://schemas.microsoft.com/office/drawing/2014/main" id="{944F173A-76C1-45BC-B88F-8297239310C1}"/>
                </a:ext>
              </a:extLst>
            </p:cNvPr>
            <p:cNvCxnSpPr/>
            <p:nvPr>
              <p:custDataLst>
                <p:tags r:id="rId11"/>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a:extLst>
                <a:ext uri="{FF2B5EF4-FFF2-40B4-BE49-F238E27FC236}">
                  <a16:creationId xmlns:a16="http://schemas.microsoft.com/office/drawing/2014/main" id="{C9E17DC4-2FD9-4D11-B5D7-80B0DDABF128}"/>
                </a:ext>
              </a:extLst>
            </p:cNvPr>
            <p:cNvCxnSpPr/>
            <p:nvPr>
              <p:custDataLst>
                <p:tags r:id="rId12"/>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PA-文本框 19">
            <a:extLst>
              <a:ext uri="{FF2B5EF4-FFF2-40B4-BE49-F238E27FC236}">
                <a16:creationId xmlns:a16="http://schemas.microsoft.com/office/drawing/2014/main" id="{DE6CC23A-03E9-4C7F-8FE4-5F6E739F1DE3}"/>
              </a:ext>
            </a:extLst>
          </p:cNvPr>
          <p:cNvSpPr txBox="1"/>
          <p:nvPr>
            <p:custDataLst>
              <p:tags r:id="rId9"/>
            </p:custDataLst>
          </p:nvPr>
        </p:nvSpPr>
        <p:spPr>
          <a:xfrm>
            <a:off x="7731971" y="3561907"/>
            <a:ext cx="38779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pic>
        <p:nvPicPr>
          <p:cNvPr id="2" name="PA-Graphic 1">
            <a:extLst>
              <a:ext uri="{FF2B5EF4-FFF2-40B4-BE49-F238E27FC236}">
                <a16:creationId xmlns:a16="http://schemas.microsoft.com/office/drawing/2014/main" id="{768ADCA3-1F66-4B92-84D0-3D9CD62B7AC7}"/>
              </a:ext>
            </a:extLst>
          </p:cNvPr>
          <p:cNvPicPr>
            <a:picLocks noChangeAspect="1"/>
          </p:cNvPicPr>
          <p:nvPr>
            <p:custDataLst>
              <p:tags r:id="rId10"/>
            </p:custDataLst>
          </p:nvPr>
        </p:nvPicPr>
        <p:blipFill>
          <a:blip r:embed="rId15">
            <a:extLst>
              <a:ext uri="{96DAC541-7B7A-43D3-8B79-37D633B846F1}">
                <asvg:svgBlip xmlns="" xmlns:asvg="http://schemas.microsoft.com/office/drawing/2016/SVG/main" r:embed="rId17"/>
              </a:ext>
            </a:extLst>
          </a:blip>
          <a:stretch>
            <a:fillRect/>
          </a:stretch>
        </p:blipFill>
        <p:spPr>
          <a:xfrm>
            <a:off x="8630291" y="1431167"/>
            <a:ext cx="3351120" cy="1443009"/>
          </a:xfrm>
          <a:prstGeom prst="rect">
            <a:avLst/>
          </a:prstGeom>
        </p:spPr>
      </p:pic>
    </p:spTree>
    <p:extLst>
      <p:ext uri="{BB962C8B-B14F-4D97-AF65-F5344CB8AC3E}">
        <p14:creationId xmlns:p14="http://schemas.microsoft.com/office/powerpoint/2010/main" val="2992967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1009</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阿里巴巴普惠体</vt:lpstr>
      <vt:lpstr>等线</vt:lpstr>
      <vt:lpstr>等线 Light</vt:lpstr>
      <vt:lpstr>思源黑体</vt:lpstr>
      <vt:lpstr>Arial</vt:lpstr>
      <vt:lpstr>Open Sans</vt:lpstr>
      <vt:lpstr>Segoe UI Semibold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X-6060喷嘴和焦点位置课件</dc:title>
  <dc:creator>冯 俊杰;北京德美鹰华系统科技有限公司</dc:creator>
  <cp:lastModifiedBy>张 明</cp:lastModifiedBy>
  <cp:revision>42</cp:revision>
  <dcterms:created xsi:type="dcterms:W3CDTF">2020-03-19T06:06:49Z</dcterms:created>
  <dcterms:modified xsi:type="dcterms:W3CDTF">2020-08-19T06:41:50Z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