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7" r:id="rId2"/>
    <p:sldId id="388" r:id="rId3"/>
    <p:sldId id="389" r:id="rId4"/>
    <p:sldId id="403" r:id="rId5"/>
    <p:sldId id="401" r:id="rId6"/>
    <p:sldId id="405" r:id="rId7"/>
    <p:sldId id="404" r:id="rId8"/>
    <p:sldId id="38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10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D51CA-3F39-407B-BA0E-90CD59AE9F5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6E86A5-C130-4C2B-A6E8-F966EE143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BE3C93-CCBB-412C-9DC4-C46C22E17919}"/>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5" name="页脚占位符 4">
            <a:extLst>
              <a:ext uri="{FF2B5EF4-FFF2-40B4-BE49-F238E27FC236}">
                <a16:creationId xmlns:a16="http://schemas.microsoft.com/office/drawing/2014/main" id="{9AB6732F-560F-4261-91DC-9BB0339131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6A1DEC-DE70-46E5-86B0-A73C63D5371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89419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EC490-885F-4330-B270-66F0112A14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F6F81B-E4B5-4300-9B5B-5A0AC195D4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FB6171-4E70-468E-AA91-A8A06D81752D}"/>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5" name="页脚占位符 4">
            <a:extLst>
              <a:ext uri="{FF2B5EF4-FFF2-40B4-BE49-F238E27FC236}">
                <a16:creationId xmlns:a16="http://schemas.microsoft.com/office/drawing/2014/main" id="{842642D3-8654-4CE2-963E-8C123BFDA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1A7E58-A786-4DDB-B26B-87BD7D2A9713}"/>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2574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15B48BB-680B-42BE-A875-147C534C00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04AA62-0CD4-4FB1-8969-43D431AFFA7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59349A-B38B-4BEA-85FC-166D332A2F55}"/>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5" name="页脚占位符 4">
            <a:extLst>
              <a:ext uri="{FF2B5EF4-FFF2-40B4-BE49-F238E27FC236}">
                <a16:creationId xmlns:a16="http://schemas.microsoft.com/office/drawing/2014/main" id="{CADA41E1-7CFB-4509-852D-FA4C6189A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677908-E4D9-474B-BE51-D08748A7716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7326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03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242A7-7C32-4498-A592-7CEBA49111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3F52FC-7835-460A-9891-583589B9F8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0E6603-D33D-468F-B677-B9E8DC2CB395}"/>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5" name="页脚占位符 4">
            <a:extLst>
              <a:ext uri="{FF2B5EF4-FFF2-40B4-BE49-F238E27FC236}">
                <a16:creationId xmlns:a16="http://schemas.microsoft.com/office/drawing/2014/main" id="{33FDB1EB-4E42-450C-935F-BB1ED9DED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779765-DCE8-44F3-8ED0-097835B7345D}"/>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521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776EC-0667-45C7-876F-0CB5074CDB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AE9E22-1667-4356-AA07-2C91A1BE0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CB486CA-F9A0-4413-B777-6C7CEC2F9BE3}"/>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5" name="页脚占位符 4">
            <a:extLst>
              <a:ext uri="{FF2B5EF4-FFF2-40B4-BE49-F238E27FC236}">
                <a16:creationId xmlns:a16="http://schemas.microsoft.com/office/drawing/2014/main" id="{66AC634B-71CF-4EFB-928D-DF5C13E286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35F40-B1E8-4A69-923C-7CEF72289DE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40178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0BA5-9A26-481B-9977-E9667C9F70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F83C56-8EBE-48EE-BA17-ADBB3314883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726AED-CFDB-4E56-8A57-5535F33DE3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9B04E6-8D9F-4A5C-BE7A-42B707B76CA7}"/>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6" name="页脚占位符 5">
            <a:extLst>
              <a:ext uri="{FF2B5EF4-FFF2-40B4-BE49-F238E27FC236}">
                <a16:creationId xmlns:a16="http://schemas.microsoft.com/office/drawing/2014/main" id="{2B72D5AC-41D9-4294-8044-40AD416074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DD1FF5-AE08-466B-9E48-CE7060EBFD8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4313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E1BA0-7D44-4C92-95DB-13C9A44F1A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57F8AB-022C-4AC3-98D5-239D5C622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7B7BB0-BCF6-4183-8BD4-B9D507AC4F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B8151A-2D02-4BA1-83F1-14A7F4C9F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ABCA4A-02EB-432C-B8E4-6D0BA87CB1C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3AE4FD-836A-4C9C-8D36-6A59EF060EF9}"/>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8" name="页脚占位符 7">
            <a:extLst>
              <a:ext uri="{FF2B5EF4-FFF2-40B4-BE49-F238E27FC236}">
                <a16:creationId xmlns:a16="http://schemas.microsoft.com/office/drawing/2014/main" id="{5DEBBD4A-350E-48AB-8363-6DCD4217EC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B2614F-4048-48CC-8EAE-DF45A35B724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9828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47E21-D78A-42B4-A2FF-CB13FEC1D1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6018FC-0CDC-4C0B-B321-CBBFE300CD3B}"/>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4" name="页脚占位符 3">
            <a:extLst>
              <a:ext uri="{FF2B5EF4-FFF2-40B4-BE49-F238E27FC236}">
                <a16:creationId xmlns:a16="http://schemas.microsoft.com/office/drawing/2014/main" id="{23DDF7CC-8F2D-4D15-8535-BBFC77EB77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5B64A0-1BA9-4515-836F-D5D0A0C7D104}"/>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502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F7D168-4EA7-4D98-9485-2F5663EE06D9}"/>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3" name="页脚占位符 2">
            <a:extLst>
              <a:ext uri="{FF2B5EF4-FFF2-40B4-BE49-F238E27FC236}">
                <a16:creationId xmlns:a16="http://schemas.microsoft.com/office/drawing/2014/main" id="{8DC8C8F6-CE26-4195-AB3A-ED096E5B69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CCCFAE-8FA8-4DB5-BEEA-3BE94188BE6F}"/>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8278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F45C5-C833-435B-BC71-14180A0652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65ACA0-488F-457C-9F97-D8E925B1E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FA1296-0D69-4949-B85B-481B7B6E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CFD5D0-AE20-424C-AADE-4216C0290F0E}"/>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6" name="页脚占位符 5">
            <a:extLst>
              <a:ext uri="{FF2B5EF4-FFF2-40B4-BE49-F238E27FC236}">
                <a16:creationId xmlns:a16="http://schemas.microsoft.com/office/drawing/2014/main" id="{22D6B38E-1A1C-4DCA-AD31-A88A5F59D8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5A3C82-AC33-40FD-83E9-35042B1735B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55122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18F9D-50BE-49E3-BF68-A78F2E48E1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D7F2E9-86E0-4EF9-85E5-FD17878E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FED6F7-80CC-4D13-BE26-9AB81AAD4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3229FE-F587-48F4-A1FF-FCE6FEDD8501}"/>
              </a:ext>
            </a:extLst>
          </p:cNvPr>
          <p:cNvSpPr>
            <a:spLocks noGrp="1"/>
          </p:cNvSpPr>
          <p:nvPr>
            <p:ph type="dt" sz="half" idx="10"/>
          </p:nvPr>
        </p:nvSpPr>
        <p:spPr/>
        <p:txBody>
          <a:bodyPr/>
          <a:lstStyle/>
          <a:p>
            <a:fld id="{55316570-2C78-430C-BD25-6592BE6B9619}" type="datetimeFigureOut">
              <a:rPr lang="zh-CN" altLang="en-US" smtClean="0"/>
              <a:t>2020/8/20</a:t>
            </a:fld>
            <a:endParaRPr lang="zh-CN" altLang="en-US"/>
          </a:p>
        </p:txBody>
      </p:sp>
      <p:sp>
        <p:nvSpPr>
          <p:cNvPr id="6" name="页脚占位符 5">
            <a:extLst>
              <a:ext uri="{FF2B5EF4-FFF2-40B4-BE49-F238E27FC236}">
                <a16:creationId xmlns:a16="http://schemas.microsoft.com/office/drawing/2014/main" id="{67F53CE9-1452-4554-8561-8BA613B21B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D44006-A667-4696-B5B0-673E62299AD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04095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F6F3B5D-EA39-4817-8F52-59A14AE42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A4233-8AAA-42D6-BE75-E61788E50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C4378C-9B2E-4581-B63E-334EB7F5B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16570-2C78-430C-BD25-6592BE6B9619}" type="datetimeFigureOut">
              <a:rPr lang="zh-CN" altLang="en-US" smtClean="0"/>
              <a:t>2020/8/20</a:t>
            </a:fld>
            <a:endParaRPr lang="zh-CN" altLang="en-US"/>
          </a:p>
        </p:txBody>
      </p:sp>
      <p:sp>
        <p:nvSpPr>
          <p:cNvPr id="5" name="页脚占位符 4">
            <a:extLst>
              <a:ext uri="{FF2B5EF4-FFF2-40B4-BE49-F238E27FC236}">
                <a16:creationId xmlns:a16="http://schemas.microsoft.com/office/drawing/2014/main" id="{A8195E06-C8F9-4EE6-834A-A4299E454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88A12F-4E67-4C7F-B1AF-B57F70840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774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EC5D141-FB91-4F97-B4FA-4ACAE831F859}"/>
              </a:ext>
            </a:extLst>
          </p:cNvPr>
          <p:cNvSpPr/>
          <p:nvPr/>
        </p:nvSpPr>
        <p:spPr>
          <a:xfrm>
            <a:off x="0" y="2564409"/>
            <a:ext cx="8804031" cy="2455985"/>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38E38C5-9F99-42F1-B18A-7D030ADD4885}"/>
              </a:ext>
            </a:extLst>
          </p:cNvPr>
          <p:cNvSpPr/>
          <p:nvPr/>
        </p:nvSpPr>
        <p:spPr>
          <a:xfrm>
            <a:off x="699646" y="3677884"/>
            <a:ext cx="5547481" cy="835806"/>
          </a:xfrm>
          <a:prstGeom prst="rect">
            <a:avLst/>
          </a:prstGeom>
        </p:spPr>
        <p:txBody>
          <a:bodyPr wrap="none">
            <a:spAutoFit/>
          </a:bodyPr>
          <a:lstStyle/>
          <a:p>
            <a:pPr>
              <a:lnSpc>
                <a:spcPct val="120000"/>
              </a:lnSpc>
            </a:pPr>
            <a:r>
              <a:rPr lang="en-US" altLang="zh-CN" sz="44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X-6060</a:t>
            </a:r>
            <a:r>
              <a:rPr lang="zh-CN" altLang="en-US" sz="44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 </a:t>
            </a:r>
            <a:r>
              <a:rPr lang="zh-CN" altLang="en-US" sz="44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调</a:t>
            </a:r>
            <a:r>
              <a:rPr lang="zh-CN" altLang="en-US" sz="44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节辅助气体</a:t>
            </a:r>
            <a:endParaRPr lang="zh-CN" altLang="en-US" sz="4400" b="1" dirty="0">
              <a:solidFill>
                <a:schemeClr val="bg1"/>
              </a:solidFill>
              <a:latin typeface="思源黑体" panose="020B0500000000000000" pitchFamily="34" charset="-122"/>
              <a:ea typeface="思源黑体" panose="020B0500000000000000" pitchFamily="34" charset="-122"/>
            </a:endParaRPr>
          </a:p>
        </p:txBody>
      </p:sp>
      <p:pic>
        <p:nvPicPr>
          <p:cNvPr id="7" name="图片 6">
            <a:extLst>
              <a:ext uri="{FF2B5EF4-FFF2-40B4-BE49-F238E27FC236}">
                <a16:creationId xmlns:a16="http://schemas.microsoft.com/office/drawing/2014/main" id="{3E6F367D-CCDA-42CA-9A4F-C943BD44C6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5167" y="558019"/>
            <a:ext cx="1912115" cy="724185"/>
          </a:xfrm>
          <a:prstGeom prst="rect">
            <a:avLst/>
          </a:prstGeom>
        </p:spPr>
      </p:pic>
      <p:sp>
        <p:nvSpPr>
          <p:cNvPr id="8" name="矩形 7">
            <a:extLst>
              <a:ext uri="{FF2B5EF4-FFF2-40B4-BE49-F238E27FC236}">
                <a16:creationId xmlns:a16="http://schemas.microsoft.com/office/drawing/2014/main" id="{A98DAAB4-FEF6-46A7-8F48-559A9C0210F3}"/>
              </a:ext>
            </a:extLst>
          </p:cNvPr>
          <p:cNvSpPr/>
          <p:nvPr/>
        </p:nvSpPr>
        <p:spPr>
          <a:xfrm>
            <a:off x="699646" y="2803905"/>
            <a:ext cx="2339102" cy="461665"/>
          </a:xfrm>
          <a:prstGeom prst="rect">
            <a:avLst/>
          </a:prstGeom>
        </p:spPr>
        <p:txBody>
          <a:bodyPr wrap="non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鹰华激光小课堂</a:t>
            </a:r>
          </a:p>
        </p:txBody>
      </p:sp>
      <p:cxnSp>
        <p:nvCxnSpPr>
          <p:cNvPr id="10" name="直接连接符 9">
            <a:extLst>
              <a:ext uri="{FF2B5EF4-FFF2-40B4-BE49-F238E27FC236}">
                <a16:creationId xmlns:a16="http://schemas.microsoft.com/office/drawing/2014/main" id="{4B6AC870-4104-4C2F-9B0B-DFC160753283}"/>
              </a:ext>
            </a:extLst>
          </p:cNvPr>
          <p:cNvCxnSpPr/>
          <p:nvPr/>
        </p:nvCxnSpPr>
        <p:spPr>
          <a:xfrm>
            <a:off x="-1403414" y="3394722"/>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33628994-C257-40BB-903E-D30C2859E131}"/>
              </a:ext>
            </a:extLst>
          </p:cNvPr>
          <p:cNvSpPr/>
          <p:nvPr/>
        </p:nvSpPr>
        <p:spPr>
          <a:xfrm>
            <a:off x="4842889" y="3354966"/>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11"/>
          <p:cNvPicPr>
            <a:picLocks noChangeAspect="1"/>
          </p:cNvPicPr>
          <p:nvPr/>
        </p:nvPicPr>
        <p:blipFill>
          <a:blip r:embed="rId3"/>
          <a:stretch>
            <a:fillRect/>
          </a:stretch>
        </p:blipFill>
        <p:spPr>
          <a:xfrm>
            <a:off x="7020000" y="720000"/>
            <a:ext cx="4732063" cy="5760000"/>
          </a:xfrm>
          <a:prstGeom prst="rect">
            <a:avLst/>
          </a:prstGeom>
          <a:effectLst/>
        </p:spPr>
      </p:pic>
      <p:pic>
        <p:nvPicPr>
          <p:cNvPr id="2" name="Picture 1"/>
          <p:cNvPicPr>
            <a:picLocks noChangeAspect="1"/>
          </p:cNvPicPr>
          <p:nvPr/>
        </p:nvPicPr>
        <p:blipFill>
          <a:blip r:embed="rId4"/>
          <a:stretch>
            <a:fillRect/>
          </a:stretch>
        </p:blipFill>
        <p:spPr>
          <a:xfrm>
            <a:off x="6665612" y="1883261"/>
            <a:ext cx="708776" cy="4384375"/>
          </a:xfrm>
          <a:prstGeom prst="rect">
            <a:avLst/>
          </a:prstGeom>
        </p:spPr>
      </p:pic>
    </p:spTree>
    <p:extLst>
      <p:ext uri="{BB962C8B-B14F-4D97-AF65-F5344CB8AC3E}">
        <p14:creationId xmlns:p14="http://schemas.microsoft.com/office/powerpoint/2010/main" val="325211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620AFCBE-01E1-4FDB-A766-BCAAAA8C84A3}"/>
              </a:ext>
            </a:extLst>
          </p:cNvPr>
          <p:cNvSpPr/>
          <p:nvPr/>
        </p:nvSpPr>
        <p:spPr>
          <a:xfrm>
            <a:off x="0" y="482795"/>
            <a:ext cx="8804031" cy="701161"/>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F989C30-FC29-4DAF-B584-2FB8F655ABE4}"/>
              </a:ext>
            </a:extLst>
          </p:cNvPr>
          <p:cNvSpPr/>
          <p:nvPr/>
        </p:nvSpPr>
        <p:spPr>
          <a:xfrm>
            <a:off x="699646" y="602544"/>
            <a:ext cx="2537040" cy="461665"/>
          </a:xfrm>
          <a:prstGeom prst="rect">
            <a:avLst/>
          </a:prstGeom>
        </p:spPr>
        <p:txBody>
          <a:bodyPr wrap="squar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课</a:t>
            </a:r>
            <a:r>
              <a:rPr lang="zh-CN" altLang="en-US" sz="2400" b="1" dirty="0" smtClean="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件内容摘要</a:t>
            </a:r>
            <a:endPar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endParaRPr>
          </a:p>
        </p:txBody>
      </p:sp>
      <p:sp>
        <p:nvSpPr>
          <p:cNvPr id="5" name="矩形 4">
            <a:extLst>
              <a:ext uri="{FF2B5EF4-FFF2-40B4-BE49-F238E27FC236}">
                <a16:creationId xmlns:a16="http://schemas.microsoft.com/office/drawing/2014/main" id="{F53556F3-EB61-47E7-B0CD-0646700E8EB0}"/>
              </a:ext>
            </a:extLst>
          </p:cNvPr>
          <p:cNvSpPr/>
          <p:nvPr/>
        </p:nvSpPr>
        <p:spPr>
          <a:xfrm>
            <a:off x="699645" y="1563577"/>
            <a:ext cx="6568627" cy="4247317"/>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本</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课</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程详细介绍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光纤切割机进行加工时</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，切割辅助气体的使用方法和技巧，</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帮助用户快速开始使用设备。</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光</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纤切割机进行加工时</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切</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割辅助气体</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是</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影响加工工艺的重要因素，需要按照材料种类和厚度进行针对性的选</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择和调整。</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课程首先介绍切</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割</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辅助气体</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种类和选择方法；然后介</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绍</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具体</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使用方法和调整原则。通</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过本课程的学习，用户应熟练掌握上述操作，并能</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够</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针</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对待加工工件做出正确的选择。</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pic>
        <p:nvPicPr>
          <p:cNvPr id="9" name="Picture 8"/>
          <p:cNvPicPr>
            <a:picLocks noChangeAspect="1"/>
          </p:cNvPicPr>
          <p:nvPr/>
        </p:nvPicPr>
        <p:blipFill>
          <a:blip r:embed="rId3"/>
          <a:stretch>
            <a:fillRect/>
          </a:stretch>
        </p:blipFill>
        <p:spPr>
          <a:xfrm>
            <a:off x="7938319" y="1533396"/>
            <a:ext cx="3664797" cy="4460894"/>
          </a:xfrm>
          <a:prstGeom prst="rect">
            <a:avLst/>
          </a:prstGeom>
          <a:effectLst/>
        </p:spPr>
      </p:pic>
      <p:pic>
        <p:nvPicPr>
          <p:cNvPr id="10" name="Picture 9"/>
          <p:cNvPicPr>
            <a:picLocks noChangeAspect="1"/>
          </p:cNvPicPr>
          <p:nvPr/>
        </p:nvPicPr>
        <p:blipFill>
          <a:blip r:embed="rId4"/>
          <a:stretch>
            <a:fillRect/>
          </a:stretch>
        </p:blipFill>
        <p:spPr>
          <a:xfrm>
            <a:off x="7655293" y="2424798"/>
            <a:ext cx="566052" cy="3501505"/>
          </a:xfrm>
          <a:prstGeom prst="rect">
            <a:avLst/>
          </a:prstGeom>
        </p:spPr>
      </p:pic>
    </p:spTree>
    <p:extLst>
      <p:ext uri="{BB962C8B-B14F-4D97-AF65-F5344CB8AC3E}">
        <p14:creationId xmlns:p14="http://schemas.microsoft.com/office/powerpoint/2010/main" val="421625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4486100"/>
          </a:xfrm>
          <a:prstGeom prst="rect">
            <a:avLst/>
          </a:prstGeom>
        </p:spPr>
        <p:txBody>
          <a:bodyPr wrap="square">
            <a:spAutoFit/>
          </a:bodyPr>
          <a:lstStyle/>
          <a:p>
            <a:pPr>
              <a:lnSpc>
                <a:spcPct val="150000"/>
              </a:lnSpc>
            </a:pP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光纤切割机进行切割加工时，必须有辅助气体的参与，否则无法保证切割质量。</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常用的辅助气体有氧气和氮气，切割碳钢时，应使用氧气，切割不锈钢、铝或铜时，应当使用氮气。</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辅助气</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体的纯度对切缝质量有一定影响，我们建议使用高纯氧和高纯氮。</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由于氮气作为辅助气体时通常使用较高的压力，一般的气瓶消耗很快，需要频繁更换。如果条件允许，我们建议使用液氮瓶，配合升温装置一起使用，避免低温氮气造成专用切割头内镜片表面结露。</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辅助气</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体的种类</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6730543" y="1526959"/>
            <a:ext cx="756566" cy="4679999"/>
          </a:xfrm>
          <a:prstGeom prst="rect">
            <a:avLst/>
          </a:prstGeom>
        </p:spPr>
      </p:pic>
      <p:pic>
        <p:nvPicPr>
          <p:cNvPr id="2" name="Picture 1"/>
          <p:cNvPicPr>
            <a:picLocks noChangeAspect="1"/>
          </p:cNvPicPr>
          <p:nvPr/>
        </p:nvPicPr>
        <p:blipFill>
          <a:blip r:embed="rId4"/>
          <a:stretch>
            <a:fillRect/>
          </a:stretch>
        </p:blipFill>
        <p:spPr>
          <a:xfrm>
            <a:off x="8028375" y="1449091"/>
            <a:ext cx="725008" cy="4757867"/>
          </a:xfrm>
          <a:prstGeom prst="rect">
            <a:avLst/>
          </a:prstGeom>
        </p:spPr>
      </p:pic>
      <p:pic>
        <p:nvPicPr>
          <p:cNvPr id="3" name="Picture 2"/>
          <p:cNvPicPr>
            <a:picLocks noChangeAspect="1"/>
          </p:cNvPicPr>
          <p:nvPr/>
        </p:nvPicPr>
        <p:blipFill>
          <a:blip r:embed="rId5"/>
          <a:stretch>
            <a:fillRect/>
          </a:stretch>
        </p:blipFill>
        <p:spPr>
          <a:xfrm>
            <a:off x="9112349" y="1642355"/>
            <a:ext cx="2091271" cy="4564603"/>
          </a:xfrm>
          <a:prstGeom prst="rect">
            <a:avLst/>
          </a:prstGeom>
        </p:spPr>
      </p:pic>
    </p:spTree>
    <p:extLst>
      <p:ext uri="{BB962C8B-B14F-4D97-AF65-F5344CB8AC3E}">
        <p14:creationId xmlns:p14="http://schemas.microsoft.com/office/powerpoint/2010/main" val="55784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2957861"/>
          </a:xfrm>
          <a:prstGeom prst="rect">
            <a:avLst/>
          </a:prstGeom>
        </p:spPr>
        <p:txBody>
          <a:bodyPr wrap="square">
            <a:spAutoFit/>
          </a:bodyPr>
          <a:lstStyle/>
          <a:p>
            <a:pPr>
              <a:lnSpc>
                <a:spcPct val="150000"/>
              </a:lnSpc>
            </a:pP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另</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外，还可以使用压缩空气替代氮气，在基本保证切割质量的同时，可大幅降低长期使用成本。</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使用空气压缩机时，请务必配合冷干机和油水分离器使用，以免压缩空气中含有过多的水分和油脂造成专用切割头内镜片被污染。</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辅助气</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体的种类</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455288" y="2032812"/>
            <a:ext cx="4717537" cy="3462063"/>
          </a:xfrm>
          <a:prstGeom prst="rect">
            <a:avLst/>
          </a:prstGeom>
        </p:spPr>
      </p:pic>
    </p:spTree>
    <p:extLst>
      <p:ext uri="{BB962C8B-B14F-4D97-AF65-F5344CB8AC3E}">
        <p14:creationId xmlns:p14="http://schemas.microsoft.com/office/powerpoint/2010/main" val="98615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4662815"/>
          </a:xfrm>
          <a:prstGeom prst="rect">
            <a:avLst/>
          </a:prstGeom>
        </p:spPr>
        <p:txBody>
          <a:bodyPr wrap="square">
            <a:spAutoFit/>
          </a:bodyPr>
          <a:lstStyle/>
          <a:p>
            <a:pPr>
              <a:lnSpc>
                <a:spcPct val="150000"/>
              </a:lnSpc>
            </a:pP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光纤切割机可同时接入一路高压氮气（空气）和一路低压氧气，在切割不同种类金属材料时方便切换。切换气体种类后，应当按下手持面板上的 </a:t>
            </a:r>
            <a:r>
              <a:rPr lang="zh-CN" altLang="en-US"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吹气</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按钮或</a:t>
            </a: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单</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击</a:t>
            </a:r>
            <a:r>
              <a:rPr lang="en-US" altLang="zh-CN"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CypCut</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软件右侧控制台中的 </a:t>
            </a:r>
            <a:r>
              <a:rPr lang="zh-CN" altLang="en-US"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吹气</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按钮来释放管路中残余的气体，以免影响加工起始处的切割质量。</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设</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备使用完毕后，或更换气瓶时，关闭气瓶总阀后，也应当按照上述方法释放管路中残余的气体，避免管路长期处于高压状态，同时避免设备维护时造成人员意外伤害！</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辅助气</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体的使用</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6730543" y="1526959"/>
            <a:ext cx="756566" cy="4679999"/>
          </a:xfrm>
          <a:prstGeom prst="rect">
            <a:avLst/>
          </a:prstGeom>
        </p:spPr>
      </p:pic>
      <p:pic>
        <p:nvPicPr>
          <p:cNvPr id="11" name="Picture 10"/>
          <p:cNvPicPr>
            <a:picLocks noChangeAspect="1"/>
          </p:cNvPicPr>
          <p:nvPr/>
        </p:nvPicPr>
        <p:blipFill>
          <a:blip r:embed="rId4"/>
          <a:stretch>
            <a:fillRect/>
          </a:stretch>
        </p:blipFill>
        <p:spPr>
          <a:xfrm>
            <a:off x="8028375" y="1449091"/>
            <a:ext cx="725008" cy="4757867"/>
          </a:xfrm>
          <a:prstGeom prst="rect">
            <a:avLst/>
          </a:prstGeom>
        </p:spPr>
      </p:pic>
      <p:pic>
        <p:nvPicPr>
          <p:cNvPr id="14" name="Picture 13"/>
          <p:cNvPicPr>
            <a:picLocks noChangeAspect="1"/>
          </p:cNvPicPr>
          <p:nvPr/>
        </p:nvPicPr>
        <p:blipFill>
          <a:blip r:embed="rId5"/>
          <a:stretch>
            <a:fillRect/>
          </a:stretch>
        </p:blipFill>
        <p:spPr>
          <a:xfrm>
            <a:off x="9112349" y="1642355"/>
            <a:ext cx="2091271" cy="4564603"/>
          </a:xfrm>
          <a:prstGeom prst="rect">
            <a:avLst/>
          </a:prstGeom>
        </p:spPr>
      </p:pic>
    </p:spTree>
    <p:extLst>
      <p:ext uri="{BB962C8B-B14F-4D97-AF65-F5344CB8AC3E}">
        <p14:creationId xmlns:p14="http://schemas.microsoft.com/office/powerpoint/2010/main" val="1903079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4247317"/>
          </a:xfrm>
          <a:prstGeom prst="rect">
            <a:avLst/>
          </a:prstGeom>
        </p:spPr>
        <p:txBody>
          <a:bodyPr wrap="square">
            <a:spAutoFit/>
          </a:bodyPr>
          <a:lstStyle/>
          <a:p>
            <a:pPr>
              <a:lnSpc>
                <a:spcPct val="150000"/>
              </a:lnSpc>
            </a:pP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氧气辅助切割碳钢时，吹气压力由设备中的比例电磁阀控制，喷嘴处的压力通常控制在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0.5MPa </a:t>
            </a: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以</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下，氧气瓶的出口压力通常设置在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0.8MPa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即可。</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通</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常，碳钢材料越厚，氧气压力越低。例如，切割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1mm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碳钢时，吹气压力设置在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0.5MPa</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；切割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5mm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碳钢时，吹气压力设置在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0.25MPa</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。具体设置请参照工艺参数表，或根据经验和切割效果进行微调。</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辅助气</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体的使用</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氧气</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10155546" y="1426013"/>
            <a:ext cx="756566" cy="4679999"/>
          </a:xfrm>
          <a:prstGeom prst="rect">
            <a:avLst/>
          </a:prstGeom>
        </p:spPr>
      </p:pic>
      <p:pic>
        <p:nvPicPr>
          <p:cNvPr id="2" name="Picture 1"/>
          <p:cNvPicPr>
            <a:picLocks noChangeAspect="1"/>
          </p:cNvPicPr>
          <p:nvPr/>
        </p:nvPicPr>
        <p:blipFill>
          <a:blip r:embed="rId4"/>
          <a:stretch>
            <a:fillRect/>
          </a:stretch>
        </p:blipFill>
        <p:spPr>
          <a:xfrm>
            <a:off x="7267563" y="1858578"/>
            <a:ext cx="2095792" cy="3810532"/>
          </a:xfrm>
          <a:prstGeom prst="rect">
            <a:avLst/>
          </a:prstGeom>
        </p:spPr>
      </p:pic>
    </p:spTree>
    <p:extLst>
      <p:ext uri="{BB962C8B-B14F-4D97-AF65-F5344CB8AC3E}">
        <p14:creationId xmlns:p14="http://schemas.microsoft.com/office/powerpoint/2010/main" val="4131853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4855432"/>
          </a:xfrm>
          <a:prstGeom prst="rect">
            <a:avLst/>
          </a:prstGeom>
        </p:spPr>
        <p:txBody>
          <a:bodyPr wrap="square">
            <a:spAutoFit/>
          </a:bodyPr>
          <a:lstStyle/>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氮气辅助切割不锈钢、铝或铜时，吹气压力由外部压力控制，喷嘴处的压力通常控制在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2.0MPa </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以</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下，且设备管路耐压也仅略高于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2.0MPa</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，因此，外部氮气压力通常设置在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2.0MPa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即可。</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注意，切勿设置过高的氮气压力，否则会损坏设备气体管路，发生危险</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通常，不锈钢材料越厚，氮气压力越高。例如，切割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不锈钢时，吹气压力设置在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1.4MPa</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；切割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3mm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不锈钢时，吹气压力设置在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1.8MPa</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。具体设置请参照工艺参数表，或根据经验和切割效果进行微调</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辅助气</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体的使用</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氮气</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8550891" y="1449091"/>
            <a:ext cx="725008" cy="4757867"/>
          </a:xfrm>
          <a:prstGeom prst="rect">
            <a:avLst/>
          </a:prstGeom>
        </p:spPr>
      </p:pic>
      <p:pic>
        <p:nvPicPr>
          <p:cNvPr id="11" name="Picture 10"/>
          <p:cNvPicPr>
            <a:picLocks noChangeAspect="1"/>
          </p:cNvPicPr>
          <p:nvPr/>
        </p:nvPicPr>
        <p:blipFill>
          <a:blip r:embed="rId4"/>
          <a:stretch>
            <a:fillRect/>
          </a:stretch>
        </p:blipFill>
        <p:spPr>
          <a:xfrm>
            <a:off x="9511845" y="1647316"/>
            <a:ext cx="2091271" cy="4564603"/>
          </a:xfrm>
          <a:prstGeom prst="rect">
            <a:avLst/>
          </a:prstGeom>
        </p:spPr>
      </p:pic>
      <p:pic>
        <p:nvPicPr>
          <p:cNvPr id="2" name="Picture 1"/>
          <p:cNvPicPr>
            <a:picLocks noChangeAspect="1"/>
          </p:cNvPicPr>
          <p:nvPr/>
        </p:nvPicPr>
        <p:blipFill>
          <a:blip r:embed="rId5"/>
          <a:stretch>
            <a:fillRect/>
          </a:stretch>
        </p:blipFill>
        <p:spPr>
          <a:xfrm>
            <a:off x="5867856" y="2679903"/>
            <a:ext cx="2528162" cy="2489505"/>
          </a:xfrm>
          <a:prstGeom prst="rect">
            <a:avLst/>
          </a:prstGeom>
        </p:spPr>
      </p:pic>
    </p:spTree>
    <p:extLst>
      <p:ext uri="{BB962C8B-B14F-4D97-AF65-F5344CB8AC3E}">
        <p14:creationId xmlns:p14="http://schemas.microsoft.com/office/powerpoint/2010/main" val="102716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0" name="PA-图片 9" descr="图片包含 室内, 地板, 建筑物, 房间&#10;&#10;描述已自动生成">
            <a:extLst>
              <a:ext uri="{FF2B5EF4-FFF2-40B4-BE49-F238E27FC236}">
                <a16:creationId xmlns:a16="http://schemas.microsoft.com/office/drawing/2014/main" id="{A09CB6F5-D8A1-49C4-B5BF-29F3194EA37A}"/>
              </a:ext>
            </a:extLst>
          </p:cNvPr>
          <p:cNvPicPr>
            <a:picLocks noChangeAspect="1"/>
          </p:cNvPicPr>
          <p:nvPr>
            <p:custDataLst>
              <p:tags r:id="rId1"/>
            </p:custDataLst>
          </p:nvPr>
        </p:nvPicPr>
        <p:blipFill rotWithShape="1">
          <a:blip r:embed="rId14">
            <a:extLst>
              <a:ext uri="{28A0092B-C50C-407E-A947-70E740481C1C}">
                <a14:useLocalDpi xmlns:a14="http://schemas.microsoft.com/office/drawing/2010/main" val="0"/>
              </a:ext>
            </a:extLst>
          </a:blip>
          <a:srcRect l="11447" t="24443" b="6328"/>
          <a:stretch/>
        </p:blipFill>
        <p:spPr>
          <a:xfrm>
            <a:off x="0" y="1250587"/>
            <a:ext cx="8481698" cy="3650901"/>
          </a:xfrm>
          <a:prstGeom prst="rect">
            <a:avLst/>
          </a:prstGeom>
        </p:spPr>
      </p:pic>
      <p:sp>
        <p:nvSpPr>
          <p:cNvPr id="13" name="PA-矩形 12">
            <a:extLst>
              <a:ext uri="{FF2B5EF4-FFF2-40B4-BE49-F238E27FC236}">
                <a16:creationId xmlns:a16="http://schemas.microsoft.com/office/drawing/2014/main" id="{B5A1A998-AD84-4736-9AB2-8FDFF7DE11F6}"/>
              </a:ext>
            </a:extLst>
          </p:cNvPr>
          <p:cNvSpPr/>
          <p:nvPr>
            <p:custDataLst>
              <p:tags r:id="rId2"/>
            </p:custDataLst>
          </p:nvPr>
        </p:nvSpPr>
        <p:spPr>
          <a:xfrm>
            <a:off x="1" y="1250587"/>
            <a:ext cx="8481698" cy="3650901"/>
          </a:xfrm>
          <a:prstGeom prst="rect">
            <a:avLst/>
          </a:prstGeom>
          <a:solidFill>
            <a:srgbClr val="1E46F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9" name="PA-矩形 8">
            <a:extLst>
              <a:ext uri="{FF2B5EF4-FFF2-40B4-BE49-F238E27FC236}">
                <a16:creationId xmlns:a16="http://schemas.microsoft.com/office/drawing/2014/main" id="{3EC5D141-FB91-4F97-B4FA-4ACAE831F859}"/>
              </a:ext>
            </a:extLst>
          </p:cNvPr>
          <p:cNvSpPr/>
          <p:nvPr>
            <p:custDataLst>
              <p:tags r:id="rId3"/>
            </p:custDataLst>
          </p:nvPr>
        </p:nvSpPr>
        <p:spPr>
          <a:xfrm>
            <a:off x="844" y="3076038"/>
            <a:ext cx="12190312" cy="2056194"/>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6" name="PA-矩形 5">
            <a:extLst>
              <a:ext uri="{FF2B5EF4-FFF2-40B4-BE49-F238E27FC236}">
                <a16:creationId xmlns:a16="http://schemas.microsoft.com/office/drawing/2014/main" id="{038E38C5-9F99-42F1-B18A-7D030ADD4885}"/>
              </a:ext>
            </a:extLst>
          </p:cNvPr>
          <p:cNvSpPr/>
          <p:nvPr>
            <p:custDataLst>
              <p:tags r:id="rId4"/>
            </p:custDataLst>
          </p:nvPr>
        </p:nvSpPr>
        <p:spPr>
          <a:xfrm>
            <a:off x="412023" y="4123582"/>
            <a:ext cx="30572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鹰华激光小课堂</a:t>
            </a:r>
            <a:endParaRPr kumimoji="0" lang="zh-CN" altLang="en-US" sz="3200" b="1"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endParaRPr>
          </a:p>
        </p:txBody>
      </p:sp>
      <p:sp>
        <p:nvSpPr>
          <p:cNvPr id="3" name="PA-矩形 2">
            <a:extLst>
              <a:ext uri="{FF2B5EF4-FFF2-40B4-BE49-F238E27FC236}">
                <a16:creationId xmlns:a16="http://schemas.microsoft.com/office/drawing/2014/main" id="{CD348248-2507-44E0-9631-EC4F33731B41}"/>
              </a:ext>
            </a:extLst>
          </p:cNvPr>
          <p:cNvSpPr/>
          <p:nvPr>
            <p:custDataLst>
              <p:tags r:id="rId5"/>
            </p:custDataLst>
          </p:nvPr>
        </p:nvSpPr>
        <p:spPr>
          <a:xfrm>
            <a:off x="412023" y="3434919"/>
            <a:ext cx="60789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rPr>
              <a:t>BEIJING GU EAGLE AUTOMATION CO.,LTD.</a:t>
            </a:r>
            <a:endParaRPr kumimoji="0" lang="zh-CN" altLang="en-US"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endParaRPr>
          </a:p>
        </p:txBody>
      </p:sp>
      <p:cxnSp>
        <p:nvCxnSpPr>
          <p:cNvPr id="11" name="PA-直接连接符 10">
            <a:extLst>
              <a:ext uri="{FF2B5EF4-FFF2-40B4-BE49-F238E27FC236}">
                <a16:creationId xmlns:a16="http://schemas.microsoft.com/office/drawing/2014/main" id="{74ABA577-245E-49BA-BAB3-F1E9FAB25CCB}"/>
              </a:ext>
            </a:extLst>
          </p:cNvPr>
          <p:cNvCxnSpPr/>
          <p:nvPr>
            <p:custDataLst>
              <p:tags r:id="rId6"/>
            </p:custDataLst>
          </p:nvPr>
        </p:nvCxnSpPr>
        <p:spPr>
          <a:xfrm>
            <a:off x="844" y="3958139"/>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A-椭圆 11">
            <a:extLst>
              <a:ext uri="{FF2B5EF4-FFF2-40B4-BE49-F238E27FC236}">
                <a16:creationId xmlns:a16="http://schemas.microsoft.com/office/drawing/2014/main" id="{F0A2B350-6422-4034-92F7-F267435AE099}"/>
              </a:ext>
            </a:extLst>
          </p:cNvPr>
          <p:cNvSpPr/>
          <p:nvPr>
            <p:custDataLst>
              <p:tags r:id="rId7"/>
            </p:custDataLst>
          </p:nvPr>
        </p:nvSpPr>
        <p:spPr>
          <a:xfrm>
            <a:off x="6247147" y="3918383"/>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grpSp>
        <p:nvGrpSpPr>
          <p:cNvPr id="16" name="PA-组合 15">
            <a:extLst>
              <a:ext uri="{FF2B5EF4-FFF2-40B4-BE49-F238E27FC236}">
                <a16:creationId xmlns:a16="http://schemas.microsoft.com/office/drawing/2014/main" id="{15AB0216-4B26-4CE3-9C31-4583AD1AB776}"/>
              </a:ext>
            </a:extLst>
          </p:cNvPr>
          <p:cNvGrpSpPr/>
          <p:nvPr>
            <p:custDataLst>
              <p:tags r:id="rId8"/>
            </p:custDataLst>
          </p:nvPr>
        </p:nvGrpSpPr>
        <p:grpSpPr>
          <a:xfrm>
            <a:off x="11378718" y="6166734"/>
            <a:ext cx="402102" cy="79513"/>
            <a:chOff x="11496888" y="3389244"/>
            <a:chExt cx="402102" cy="79513"/>
          </a:xfrm>
        </p:grpSpPr>
        <p:cxnSp>
          <p:nvCxnSpPr>
            <p:cNvPr id="14" name="PA-直接连接符 17">
              <a:extLst>
                <a:ext uri="{FF2B5EF4-FFF2-40B4-BE49-F238E27FC236}">
                  <a16:creationId xmlns:a16="http://schemas.microsoft.com/office/drawing/2014/main" id="{944F173A-76C1-45BC-B88F-8297239310C1}"/>
                </a:ext>
              </a:extLst>
            </p:cNvPr>
            <p:cNvCxnSpPr/>
            <p:nvPr>
              <p:custDataLst>
                <p:tags r:id="rId11"/>
              </p:custDataLst>
            </p:nvPr>
          </p:nvCxnSpPr>
          <p:spPr>
            <a:xfrm>
              <a:off x="11496888" y="3389244"/>
              <a:ext cx="402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A-直接连接符 18">
              <a:extLst>
                <a:ext uri="{FF2B5EF4-FFF2-40B4-BE49-F238E27FC236}">
                  <a16:creationId xmlns:a16="http://schemas.microsoft.com/office/drawing/2014/main" id="{C9E17DC4-2FD9-4D11-B5D7-80B0DDABF128}"/>
                </a:ext>
              </a:extLst>
            </p:cNvPr>
            <p:cNvCxnSpPr/>
            <p:nvPr>
              <p:custDataLst>
                <p:tags r:id="rId12"/>
              </p:custDataLst>
            </p:nvPr>
          </p:nvCxnSpPr>
          <p:spPr>
            <a:xfrm>
              <a:off x="11697939" y="3468757"/>
              <a:ext cx="201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PA-文本框 19">
            <a:extLst>
              <a:ext uri="{FF2B5EF4-FFF2-40B4-BE49-F238E27FC236}">
                <a16:creationId xmlns:a16="http://schemas.microsoft.com/office/drawing/2014/main" id="{DE6CC23A-03E9-4C7F-8FE4-5F6E739F1DE3}"/>
              </a:ext>
            </a:extLst>
          </p:cNvPr>
          <p:cNvSpPr txBox="1"/>
          <p:nvPr>
            <p:custDataLst>
              <p:tags r:id="rId9"/>
            </p:custDataLst>
          </p:nvPr>
        </p:nvSpPr>
        <p:spPr>
          <a:xfrm>
            <a:off x="7731971" y="3561907"/>
            <a:ext cx="387798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rPr>
              <a:t>感谢观看</a:t>
            </a:r>
          </a:p>
        </p:txBody>
      </p:sp>
      <p:pic>
        <p:nvPicPr>
          <p:cNvPr id="2" name="PA-Graphic 1">
            <a:extLst>
              <a:ext uri="{FF2B5EF4-FFF2-40B4-BE49-F238E27FC236}">
                <a16:creationId xmlns:a16="http://schemas.microsoft.com/office/drawing/2014/main" id="{768ADCA3-1F66-4B92-84D0-3D9CD62B7AC7}"/>
              </a:ext>
            </a:extLst>
          </p:cNvPr>
          <p:cNvPicPr>
            <a:picLocks noChangeAspect="1"/>
          </p:cNvPicPr>
          <p:nvPr>
            <p:custDataLst>
              <p:tags r:id="rId10"/>
            </p:custDataLst>
          </p:nvPr>
        </p:nvPicPr>
        <p:blipFill>
          <a:blip r:embed="rId15">
            <a:extLst>
              <a:ext uri="{96DAC541-7B7A-43D3-8B79-37D633B846F1}">
                <asvg:svgBlip xmlns:asvg="http://schemas.microsoft.com/office/drawing/2016/SVG/main" xmlns="" r:embed="rId17"/>
              </a:ext>
            </a:extLst>
          </a:blip>
          <a:stretch>
            <a:fillRect/>
          </a:stretch>
        </p:blipFill>
        <p:spPr>
          <a:xfrm>
            <a:off x="8630291" y="1431167"/>
            <a:ext cx="3351120" cy="1443009"/>
          </a:xfrm>
          <a:prstGeom prst="rect">
            <a:avLst/>
          </a:prstGeom>
        </p:spPr>
      </p:pic>
    </p:spTree>
    <p:extLst>
      <p:ext uri="{BB962C8B-B14F-4D97-AF65-F5344CB8AC3E}">
        <p14:creationId xmlns:p14="http://schemas.microsoft.com/office/powerpoint/2010/main" val="2992967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1088</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阿里巴巴普惠体</vt:lpstr>
      <vt:lpstr>等线</vt:lpstr>
      <vt:lpstr>等线 Light</vt:lpstr>
      <vt:lpstr>思源黑体</vt:lpstr>
      <vt:lpstr>Arial</vt:lpstr>
      <vt:lpstr>Open Sans</vt:lpstr>
      <vt:lpstr>Segoe UI Semibold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X-6060调节辅助气体课件</dc:title>
  <dc:creator>冯 俊杰;北京德美鹰华系统科技有限公司</dc:creator>
  <cp:lastModifiedBy>张 明</cp:lastModifiedBy>
  <cp:revision>53</cp:revision>
  <dcterms:created xsi:type="dcterms:W3CDTF">2020-03-19T06:06:49Z</dcterms:created>
  <dcterms:modified xsi:type="dcterms:W3CDTF">2020-08-20T04:57:15Z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